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33"/>
  </p:notesMasterIdLst>
  <p:sldIdLst>
    <p:sldId id="256" r:id="rId3"/>
    <p:sldId id="257" r:id="rId4"/>
    <p:sldId id="258" r:id="rId5"/>
    <p:sldId id="259" r:id="rId6"/>
    <p:sldId id="260" r:id="rId7"/>
    <p:sldId id="261" r:id="rId8"/>
    <p:sldId id="262" r:id="rId9"/>
    <p:sldId id="263" r:id="rId10"/>
    <p:sldId id="267" r:id="rId11"/>
    <p:sldId id="264" r:id="rId12"/>
    <p:sldId id="265" r:id="rId13"/>
    <p:sldId id="266"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p:cViewPr varScale="1">
        <p:scale>
          <a:sx n="74" d="100"/>
          <a:sy n="74" d="100"/>
        </p:scale>
        <p:origin x="1290"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5EFCA3E-F50C-4486-AC94-42223638740B}" type="datetimeFigureOut">
              <a:rPr lang="en-US" smtClean="0"/>
              <a:pPr/>
              <a:t>11/14/2013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69309F0-2EE6-4F27-AF71-A2CFE74BD601}" type="slidenum">
              <a:rPr lang="en-US" smtClean="0"/>
              <a:pPr/>
              <a:t>‹#›</a:t>
            </a:fld>
            <a:endParaRPr lang="en-US"/>
          </a:p>
        </p:txBody>
      </p:sp>
    </p:spTree>
    <p:extLst>
      <p:ext uri="{BB962C8B-B14F-4D97-AF65-F5344CB8AC3E}">
        <p14:creationId xmlns:p14="http://schemas.microsoft.com/office/powerpoint/2010/main" val="87408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69309F0-2EE6-4F27-AF71-A2CFE74BD601}" type="slidenum">
              <a:rPr lang="en-US" smtClean="0"/>
              <a:pPr/>
              <a:t>1</a:t>
            </a:fld>
            <a:endParaRPr lang="en-US"/>
          </a:p>
        </p:txBody>
      </p:sp>
    </p:spTree>
    <p:extLst>
      <p:ext uri="{BB962C8B-B14F-4D97-AF65-F5344CB8AC3E}">
        <p14:creationId xmlns:p14="http://schemas.microsoft.com/office/powerpoint/2010/main" val="20467732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
        <p:nvSpPr>
          <p:cNvPr id="2" name="Title 1"/>
          <p:cNvSpPr>
            <a:spLocks noGrp="1"/>
          </p:cNvSpPr>
          <p:nvPr>
            <p:ph type="ctrTitle"/>
          </p:nvPr>
        </p:nvSpPr>
        <p:spPr>
          <a:xfrm>
            <a:off x="762000" y="685800"/>
            <a:ext cx="7772400" cy="1470025"/>
          </a:xfrm>
        </p:spPr>
        <p:txBody>
          <a:bodyPr/>
          <a:lstStyle>
            <a:lvl1pPr>
              <a:defRPr b="1">
                <a:solidFill>
                  <a:schemeClr val="bg1"/>
                </a:solidFill>
                <a:effectLst>
                  <a:outerShdw blurRad="50800" dist="38100" dir="2700000" algn="tl" rotWithShape="0">
                    <a:prstClr val="black">
                      <a:alpha val="40000"/>
                    </a:prstClr>
                  </a:outerShdw>
                  <a:reflection blurRad="6350" stA="55000" endA="300" endPos="45500" dir="5400000" sy="-100000" algn="bl" rotWithShape="0"/>
                </a:effectLst>
              </a:defRPr>
            </a:lvl1pPr>
          </a:lstStyle>
          <a:p>
            <a:r>
              <a:rPr lang="en-US" smtClean="0"/>
              <a:t>Click to edit Master title style</a:t>
            </a:r>
            <a:endParaRPr lang="en-US"/>
          </a:p>
        </p:txBody>
      </p:sp>
      <p:sp>
        <p:nvSpPr>
          <p:cNvPr id="3" name="Subtitle 2"/>
          <p:cNvSpPr>
            <a:spLocks noGrp="1"/>
          </p:cNvSpPr>
          <p:nvPr>
            <p:ph type="subTitle" idx="1"/>
          </p:nvPr>
        </p:nvSpPr>
        <p:spPr>
          <a:xfrm>
            <a:off x="3886200" y="3200400"/>
            <a:ext cx="5257800" cy="990600"/>
          </a:xfrm>
        </p:spPr>
        <p:txBody>
          <a:bodyPr anchor="ctr" anchorCtr="0"/>
          <a:lstStyle>
            <a:lvl1pPr marL="0" indent="0" algn="ctr">
              <a:buNone/>
              <a:defRPr b="0">
                <a:solidFill>
                  <a:schemeClr val="bg1"/>
                </a:solidFill>
                <a:effectLst>
                  <a:outerShdw blurRad="50800" dist="38100" dir="2700000" algn="tl" rotWithShape="0">
                    <a:prstClr val="black">
                      <a:alpha val="40000"/>
                    </a:prst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03BF79-F614-4249-B196-BC2C63D6DCD8}" type="datetimeFigureOut">
              <a:rPr lang="en-US" smtClean="0"/>
              <a:pPr/>
              <a:t>11/14/2013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A953FE-008D-4B84-AA16-12880D631E9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03BF79-F614-4249-B196-BC2C63D6DCD8}" type="datetimeFigureOut">
              <a:rPr lang="en-US" smtClean="0"/>
              <a:pPr/>
              <a:t>11/14/2013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1A953FE-008D-4B84-AA16-12880D631E9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03BF79-F614-4249-B196-BC2C63D6DCD8}" type="datetimeFigureOut">
              <a:rPr lang="en-US" smtClean="0"/>
              <a:pPr/>
              <a:t>11/14/2013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A953FE-008D-4B84-AA16-12880D631E95}"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03BF79-F614-4249-B196-BC2C63D6DCD8}" type="datetimeFigureOut">
              <a:rPr lang="en-US" smtClean="0"/>
              <a:pPr/>
              <a:t>11/14/2013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A953FE-008D-4B84-AA16-12880D631E95}"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03BF79-F614-4249-B196-BC2C63D6DCD8}" type="datetimeFigureOut">
              <a:rPr lang="en-US" smtClean="0"/>
              <a:pPr/>
              <a:t>11/14/2013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A953FE-008D-4B84-AA16-12880D631E95}"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p:cNvPicPr>
            <a:picLocks noChangeAspect="1" noChangeArrowheads="1"/>
          </p:cNvPicPr>
          <p:nvPr/>
        </p:nvPicPr>
        <p:blipFill>
          <a:blip r:embed="rId2"/>
          <a:srcRect/>
          <a:stretch>
            <a:fillRect/>
          </a:stretch>
        </p:blipFill>
        <p:spPr bwMode="auto">
          <a:xfrm>
            <a:off x="-9525" y="-6350"/>
            <a:ext cx="9163050" cy="6870700"/>
          </a:xfrm>
          <a:prstGeom prst="rect">
            <a:avLst/>
          </a:prstGeom>
          <a:noFill/>
          <a:ln w="9525">
            <a:noFill/>
            <a:miter lim="800000"/>
            <a:headEnd/>
            <a:tailEnd/>
          </a:ln>
          <a:effectLst/>
        </p:spPr>
      </p:pic>
      <p:sp>
        <p:nvSpPr>
          <p:cNvPr id="2" name="Vertical Title 1"/>
          <p:cNvSpPr>
            <a:spLocks noGrp="1"/>
          </p:cNvSpPr>
          <p:nvPr>
            <p:ph type="title" orient="vert"/>
          </p:nvPr>
        </p:nvSpPr>
        <p:spPr>
          <a:xfrm>
            <a:off x="7315200" y="274638"/>
            <a:ext cx="1676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28600" y="274638"/>
            <a:ext cx="7010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03BF79-F614-4249-B196-BC2C63D6DCD8}" type="datetimeFigureOut">
              <a:rPr lang="en-US" smtClean="0"/>
              <a:pPr/>
              <a:t>11/14/2013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A953FE-008D-4B84-AA16-12880D631E9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2_Title and Content">
    <p:spTree>
      <p:nvGrpSpPr>
        <p:cNvPr id="1" name=""/>
        <p:cNvGrpSpPr/>
        <p:nvPr/>
      </p:nvGrpSpPr>
      <p:grpSpPr>
        <a:xfrm>
          <a:off x="0" y="0"/>
          <a:ext cx="0" cy="0"/>
          <a:chOff x="0" y="0"/>
          <a:chExt cx="0" cy="0"/>
        </a:xfrm>
      </p:grpSpPr>
      <p:sp>
        <p:nvSpPr>
          <p:cNvPr id="9" name="Rectangle 8"/>
          <p:cNvSpPr/>
          <p:nvPr/>
        </p:nvSpPr>
        <p:spPr>
          <a:xfrm>
            <a:off x="15876" y="635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p:cNvPicPr>
            <a:picLocks noChangeAspect="1" noChangeArrowheads="1"/>
          </p:cNvPicPr>
          <p:nvPr/>
        </p:nvPicPr>
        <p:blipFill>
          <a:blip r:embed="rId2"/>
          <a:srcRect/>
          <a:stretch>
            <a:fillRect/>
          </a:stretch>
        </p:blipFill>
        <p:spPr bwMode="auto">
          <a:xfrm>
            <a:off x="-228600" y="-6350"/>
            <a:ext cx="9388476" cy="6870700"/>
          </a:xfrm>
          <a:prstGeom prst="rect">
            <a:avLst/>
          </a:prstGeom>
          <a:noFill/>
          <a:ln w="9525">
            <a:noFill/>
            <a:miter lim="800000"/>
            <a:headEnd/>
            <a:tailEnd/>
          </a:ln>
          <a:effectLst/>
        </p:spPr>
      </p:pic>
      <p:sp>
        <p:nvSpPr>
          <p:cNvPr id="2" name="Title 1"/>
          <p:cNvSpPr>
            <a:spLocks noGrp="1"/>
          </p:cNvSpPr>
          <p:nvPr>
            <p:ph type="title"/>
          </p:nvPr>
        </p:nvSpPr>
        <p:spPr>
          <a:xfrm>
            <a:off x="1066800" y="228600"/>
            <a:ext cx="7620000" cy="11430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828800"/>
            <a:ext cx="8229600" cy="4297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03BF79-F614-4249-B196-BC2C63D6DCD8}" type="datetimeFigureOut">
              <a:rPr lang="en-US" smtClean="0"/>
              <a:pPr/>
              <a:t>11/14/2013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A953FE-008D-4B84-AA16-12880D631E9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1_Title and Content">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p:cNvPicPr>
            <a:picLocks noChangeAspect="1" noChangeArrowheads="1"/>
          </p:cNvPicPr>
          <p:nvPr/>
        </p:nvPicPr>
        <p:blipFill>
          <a:blip r:embed="rId2"/>
          <a:srcRect l="2472"/>
          <a:stretch>
            <a:fillRect/>
          </a:stretch>
        </p:blipFill>
        <p:spPr bwMode="auto">
          <a:xfrm>
            <a:off x="0" y="0"/>
            <a:ext cx="9144000" cy="6858000"/>
          </a:xfrm>
          <a:prstGeom prst="rect">
            <a:avLst/>
          </a:prstGeom>
          <a:noFill/>
          <a:ln w="9525">
            <a:noFill/>
            <a:miter lim="800000"/>
            <a:headEnd/>
            <a:tailEnd/>
          </a:ln>
          <a:effectLst/>
        </p:spPr>
      </p:pic>
      <p:sp>
        <p:nvSpPr>
          <p:cNvPr id="2" name="Title 1"/>
          <p:cNvSpPr>
            <a:spLocks noGrp="1"/>
          </p:cNvSpPr>
          <p:nvPr>
            <p:ph type="title"/>
          </p:nvPr>
        </p:nvSpPr>
        <p:spPr>
          <a:xfrm>
            <a:off x="1066800" y="228600"/>
            <a:ext cx="7620000" cy="11430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828800"/>
            <a:ext cx="8229600" cy="4297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03BF79-F614-4249-B196-BC2C63D6DCD8}" type="datetimeFigureOut">
              <a:rPr lang="en-US" smtClean="0"/>
              <a:pPr/>
              <a:t>11/14/2013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A953FE-008D-4B84-AA16-12880D631E9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03BF79-F614-4249-B196-BC2C63D6DCD8}" type="datetimeFigureOut">
              <a:rPr lang="en-US" smtClean="0"/>
              <a:pPr/>
              <a:t>11/14/2013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A953FE-008D-4B84-AA16-12880D631E9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8" name="Rectangle 7"/>
          <p:cNvSpPr/>
          <p:nvPr userDrawn="1"/>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PPP_SGLOB_TLE_Western_Hemishpere.png"/>
          <p:cNvPicPr>
            <a:picLocks noChangeAspect="1"/>
          </p:cNvPicPr>
          <p:nvPr userDrawn="1"/>
        </p:nvPicPr>
        <p:blipFill>
          <a:blip r:embed="rId2"/>
          <a:stretch>
            <a:fillRect/>
          </a:stretch>
        </p:blipFill>
        <p:spPr>
          <a:xfrm>
            <a:off x="0" y="0"/>
            <a:ext cx="9143999" cy="6858000"/>
          </a:xfrm>
          <a:prstGeom prst="rect">
            <a:avLst/>
          </a:prstGeom>
          <a:noFill/>
          <a:ln>
            <a:noFill/>
          </a:ln>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03BF79-F614-4249-B196-BC2C63D6DCD8}" type="datetimeFigureOut">
              <a:rPr lang="en-US" smtClean="0"/>
              <a:pPr/>
              <a:t>11/14/2013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A953FE-008D-4B84-AA16-12880D631E9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03BF79-F614-4249-B196-BC2C63D6DCD8}" type="datetimeFigureOut">
              <a:rPr lang="en-US" smtClean="0"/>
              <a:pPr/>
              <a:t>11/14/2013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A953FE-008D-4B84-AA16-12880D631E9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03BF79-F614-4249-B196-BC2C63D6DCD8}" type="datetimeFigureOut">
              <a:rPr lang="en-US" smtClean="0"/>
              <a:pPr/>
              <a:t>11/14/2013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A953FE-008D-4B84-AA16-12880D631E9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03BF79-F614-4249-B196-BC2C63D6DCD8}" type="datetimeFigureOut">
              <a:rPr lang="en-US" smtClean="0"/>
              <a:pPr/>
              <a:t>11/14/2013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1A953FE-008D-4B84-AA16-12880D631E9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03BF79-F614-4249-B196-BC2C63D6DCD8}" type="datetimeFigureOut">
              <a:rPr lang="en-US" smtClean="0"/>
              <a:pPr/>
              <a:t>11/14/2013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1A953FE-008D-4B84-AA16-12880D631E9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Microsoft_2007__TXT_02.png"/>
          <p:cNvPicPr>
            <a:picLocks noChangeAspect="1"/>
          </p:cNvPicPr>
          <p:nvPr/>
        </p:nvPicPr>
        <p:blipFill>
          <a:blip r:embed="rId16"/>
          <a:stretch>
            <a:fillRect/>
          </a:stretch>
        </p:blipFill>
        <p:spPr>
          <a:xfrm>
            <a:off x="0" y="0"/>
            <a:ext cx="9143999" cy="6858000"/>
          </a:xfrm>
          <a:prstGeom prst="rect">
            <a:avLst/>
          </a:prstGeom>
        </p:spPr>
      </p:pic>
      <p:sp>
        <p:nvSpPr>
          <p:cNvPr id="2" name="Title Placeholder 1"/>
          <p:cNvSpPr>
            <a:spLocks noGrp="1"/>
          </p:cNvSpPr>
          <p:nvPr>
            <p:ph type="title"/>
          </p:nvPr>
        </p:nvSpPr>
        <p:spPr>
          <a:xfrm>
            <a:off x="457200" y="228600"/>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76400"/>
            <a:ext cx="8229600" cy="44497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03BF79-F614-4249-B196-BC2C63D6DCD8}" type="datetimeFigureOut">
              <a:rPr lang="en-US" smtClean="0"/>
              <a:pPr/>
              <a:t>11/14/2013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A953FE-008D-4B84-AA16-12880D631E9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4" r:id="rId2"/>
    <p:sldLayoutId id="2147483663" r:id="rId3"/>
    <p:sldLayoutId id="2147483662" r:id="rId4"/>
    <p:sldLayoutId id="214748367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txStyles>
    <p:titleStyle>
      <a:lvl1pPr algn="ctr" defTabSz="914400" rtl="0" eaLnBrk="1" latinLnBrk="0" hangingPunct="1">
        <a:spcBef>
          <a:spcPct val="0"/>
        </a:spcBef>
        <a:buNone/>
        <a:defRPr lang="en-US" sz="4400" b="1" kern="1200" smtClean="0">
          <a:solidFill>
            <a:schemeClr val="bg1"/>
          </a:solidFill>
          <a:effectLst>
            <a:outerShdw blurRad="50800" dist="38100" dir="2700000" algn="tl" rotWithShape="0">
              <a:prstClr val="black">
                <a:alpha val="40000"/>
              </a:prstClr>
            </a:outerShdw>
            <a:reflection blurRad="6350" stA="55000" endA="300" endPos="45500" dir="5400000" sy="-100000" algn="bl" rotWithShape="0"/>
          </a:effectLst>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nguyentanvy.files.wordpress.com/2011/11/clip_image0021.jpg"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daoduyhieu.files.wordpress.com/2011/12/clip_image004.jp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daoduyhieu.files.wordpress.com/2011/12/clip_image006.jpg"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Team Assignment 2</a:t>
            </a:r>
            <a:endParaRPr lang="en-US" dirty="0"/>
          </a:p>
        </p:txBody>
      </p:sp>
      <p:sp>
        <p:nvSpPr>
          <p:cNvPr id="3" name="Subtitle 2"/>
          <p:cNvSpPr>
            <a:spLocks noGrp="1"/>
          </p:cNvSpPr>
          <p:nvPr>
            <p:ph type="subTitle" idx="1"/>
          </p:nvPr>
        </p:nvSpPr>
        <p:spPr/>
        <p:txBody>
          <a:bodyPr/>
          <a:lstStyle/>
          <a:p>
            <a:r>
              <a:rPr lang="en-US" dirty="0" smtClean="0"/>
              <a:t>Deadline Team</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200"/>
            <a:ext cx="7620000" cy="762000"/>
          </a:xfrm>
        </p:spPr>
        <p:txBody>
          <a:bodyPr>
            <a:normAutofit fontScale="90000"/>
          </a:bodyPr>
          <a:lstStyle/>
          <a:p>
            <a:pPr lvl="1" algn="ctr" rtl="0">
              <a:spcBef>
                <a:spcPct val="0"/>
              </a:spcBef>
            </a:pPr>
            <a:r>
              <a:rPr lang="en-US" sz="3100" dirty="0">
                <a:solidFill>
                  <a:schemeClr val="bg1"/>
                </a:solidFill>
                <a:latin typeface="Times New Roman" panose="02020603050405020304" pitchFamily="18" charset="0"/>
                <a:cs typeface="Times New Roman" panose="02020603050405020304" pitchFamily="18" charset="0"/>
              </a:rPr>
              <a:t>Forefront TMG – </a:t>
            </a:r>
            <a:r>
              <a:rPr lang="en-US" sz="3100" dirty="0" err="1">
                <a:solidFill>
                  <a:schemeClr val="bg1"/>
                </a:solidFill>
                <a:latin typeface="Times New Roman" panose="02020603050405020304" pitchFamily="18" charset="0"/>
                <a:cs typeface="Times New Roman" panose="02020603050405020304" pitchFamily="18" charset="0"/>
              </a:rPr>
              <a:t>Phát</a:t>
            </a:r>
            <a:r>
              <a:rPr lang="en-US" sz="3100" dirty="0">
                <a:solidFill>
                  <a:schemeClr val="bg1"/>
                </a:solidFill>
                <a:latin typeface="Times New Roman" panose="02020603050405020304" pitchFamily="18" charset="0"/>
                <a:cs typeface="Times New Roman" panose="02020603050405020304" pitchFamily="18" charset="0"/>
              </a:rPr>
              <a:t> </a:t>
            </a:r>
            <a:r>
              <a:rPr lang="en-US" sz="3100" dirty="0" err="1">
                <a:solidFill>
                  <a:schemeClr val="bg1"/>
                </a:solidFill>
                <a:latin typeface="Times New Roman" panose="02020603050405020304" pitchFamily="18" charset="0"/>
                <a:cs typeface="Times New Roman" panose="02020603050405020304" pitchFamily="18" charset="0"/>
              </a:rPr>
              <a:t>hiện</a:t>
            </a:r>
            <a:r>
              <a:rPr lang="en-US" sz="3100" dirty="0">
                <a:solidFill>
                  <a:schemeClr val="bg1"/>
                </a:solidFill>
                <a:latin typeface="Times New Roman" panose="02020603050405020304" pitchFamily="18" charset="0"/>
                <a:cs typeface="Times New Roman" panose="02020603050405020304" pitchFamily="18" charset="0"/>
              </a:rPr>
              <a:t> </a:t>
            </a:r>
            <a:r>
              <a:rPr lang="en-US" sz="3100" dirty="0" err="1">
                <a:solidFill>
                  <a:schemeClr val="bg1"/>
                </a:solidFill>
                <a:latin typeface="Times New Roman" panose="02020603050405020304" pitchFamily="18" charset="0"/>
                <a:cs typeface="Times New Roman" panose="02020603050405020304" pitchFamily="18" charset="0"/>
              </a:rPr>
              <a:t>hành</a:t>
            </a:r>
            <a:r>
              <a:rPr lang="en-US" sz="3100" dirty="0">
                <a:solidFill>
                  <a:schemeClr val="bg1"/>
                </a:solidFill>
                <a:latin typeface="Times New Roman" panose="02020603050405020304" pitchFamily="18" charset="0"/>
                <a:cs typeface="Times New Roman" panose="02020603050405020304" pitchFamily="18" charset="0"/>
              </a:rPr>
              <a:t> </a:t>
            </a:r>
            <a:r>
              <a:rPr lang="en-US" sz="3100" dirty="0" smtClean="0">
                <a:solidFill>
                  <a:schemeClr val="bg1"/>
                </a:solidFill>
                <a:latin typeface="Times New Roman" panose="02020603050405020304" pitchFamily="18" charset="0"/>
                <a:cs typeface="Times New Roman" panose="02020603050405020304" pitchFamily="18" charset="0"/>
              </a:rPr>
              <a:t>vi</a:t>
            </a:r>
            <a:br>
              <a:rPr lang="en-US" sz="3100" dirty="0" smtClean="0">
                <a:solidFill>
                  <a:schemeClr val="bg1"/>
                </a:solidFill>
                <a:latin typeface="Times New Roman" panose="02020603050405020304" pitchFamily="18" charset="0"/>
                <a:cs typeface="Times New Roman" panose="02020603050405020304" pitchFamily="18" charset="0"/>
              </a:rPr>
            </a:br>
            <a:r>
              <a:rPr lang="vi-VN" sz="2000" dirty="0" smtClean="0">
                <a:solidFill>
                  <a:schemeClr val="bg1"/>
                </a:solidFill>
                <a:latin typeface="Times New Roman" panose="02020603050405020304" pitchFamily="18" charset="0"/>
                <a:cs typeface="Times New Roman" panose="02020603050405020304" pitchFamily="18" charset="0"/>
              </a:rPr>
              <a:t>Configure Detection Settings</a:t>
            </a: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p>
        </p:txBody>
      </p:sp>
      <p:sp>
        <p:nvSpPr>
          <p:cNvPr id="3" name="Content Placeholder 2"/>
          <p:cNvSpPr>
            <a:spLocks noGrp="1"/>
          </p:cNvSpPr>
          <p:nvPr>
            <p:ph idx="1"/>
          </p:nvPr>
        </p:nvSpPr>
        <p:spPr>
          <a:xfrm>
            <a:off x="457200" y="1828801"/>
            <a:ext cx="3352800" cy="761999"/>
          </a:xfrm>
        </p:spPr>
        <p:txBody>
          <a:bodyPr>
            <a:noAutofit/>
          </a:bodyPr>
          <a:lstStyle/>
          <a:p>
            <a:pPr marL="0" indent="0">
              <a:buNone/>
            </a:pPr>
            <a:r>
              <a:rPr lang="en-US" sz="1800" dirty="0">
                <a:solidFill>
                  <a:schemeClr val="bg1"/>
                </a:solidFill>
                <a:latin typeface="Times New Roman" panose="02020603050405020304" pitchFamily="18" charset="0"/>
                <a:cs typeface="Times New Roman" panose="02020603050405020304" pitchFamily="18" charset="0"/>
              </a:rPr>
              <a:t>T</a:t>
            </a:r>
            <a:r>
              <a:rPr lang="vi-VN" sz="1800" dirty="0" smtClean="0">
                <a:solidFill>
                  <a:schemeClr val="bg1"/>
                </a:solidFill>
                <a:latin typeface="Times New Roman" panose="02020603050405020304" pitchFamily="18" charset="0"/>
                <a:cs typeface="Times New Roman" panose="02020603050405020304" pitchFamily="18" charset="0"/>
              </a:rPr>
              <a:t>ính </a:t>
            </a:r>
            <a:r>
              <a:rPr lang="vi-VN" sz="1800" dirty="0">
                <a:solidFill>
                  <a:schemeClr val="bg1"/>
                </a:solidFill>
                <a:latin typeface="Times New Roman" panose="02020603050405020304" pitchFamily="18" charset="0"/>
                <a:cs typeface="Times New Roman" panose="02020603050405020304" pitchFamily="18" charset="0"/>
              </a:rPr>
              <a:t>năng phát hiện xâm nhập được kích hoạt và được cấu hình mặc định để nhận diện</a:t>
            </a:r>
            <a:endParaRPr lang="en-US" sz="1800" dirty="0">
              <a:solidFill>
                <a:schemeClr val="bg1"/>
              </a:solidFill>
              <a:latin typeface="Times New Roman" panose="02020603050405020304" pitchFamily="18" charset="0"/>
              <a:cs typeface="Times New Roman" panose="02020603050405020304" pitchFamily="18" charset="0"/>
            </a:endParaRPr>
          </a:p>
        </p:txBody>
      </p:sp>
      <p:pic>
        <p:nvPicPr>
          <p:cNvPr id="5" name="Picture 4" descr="http://quantrimang.edu.vn/wp-content/uploads/2012/08/0TMG2.png"/>
          <p:cNvPicPr/>
          <p:nvPr/>
        </p:nvPicPr>
        <p:blipFill>
          <a:blip r:embed="rId2">
            <a:extLst>
              <a:ext uri="{28A0092B-C50C-407E-A947-70E740481C1C}">
                <a14:useLocalDpi xmlns:a14="http://schemas.microsoft.com/office/drawing/2010/main" val="0"/>
              </a:ext>
            </a:extLst>
          </a:blip>
          <a:srcRect/>
          <a:stretch>
            <a:fillRect/>
          </a:stretch>
        </p:blipFill>
        <p:spPr bwMode="auto">
          <a:xfrm>
            <a:off x="4114800" y="1447802"/>
            <a:ext cx="4876800" cy="5133974"/>
          </a:xfrm>
          <a:prstGeom prst="rect">
            <a:avLst/>
          </a:prstGeom>
          <a:noFill/>
          <a:ln>
            <a:noFill/>
          </a:ln>
        </p:spPr>
      </p:pic>
      <p:sp>
        <p:nvSpPr>
          <p:cNvPr id="6" name="Rectangle 5"/>
          <p:cNvSpPr/>
          <p:nvPr/>
        </p:nvSpPr>
        <p:spPr>
          <a:xfrm>
            <a:off x="457200" y="2936825"/>
            <a:ext cx="4572000" cy="3616375"/>
          </a:xfrm>
          <a:prstGeom prst="rect">
            <a:avLst/>
          </a:prstGeom>
        </p:spPr>
        <p:txBody>
          <a:bodyPr>
            <a:spAutoFit/>
          </a:bodyPr>
          <a:lstStyle/>
          <a:p>
            <a:pPr marL="342900" marR="0" lvl="0" indent="-342900" algn="just">
              <a:lnSpc>
                <a:spcPct val="150000"/>
              </a:lnSpc>
              <a:spcBef>
                <a:spcPts val="0"/>
              </a:spcBef>
              <a:spcAft>
                <a:spcPts val="800"/>
              </a:spcAft>
              <a:buSzPts val="1000"/>
              <a:buFont typeface="Symbol" panose="05050102010706020507" pitchFamily="18" charset="2"/>
              <a:buChar char=""/>
              <a:tabLst>
                <a:tab pos="457200" algn="l"/>
              </a:tabLst>
            </a:pP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Windows out-of-band (WinNuke)</a:t>
            </a:r>
            <a:endParaRPr lang="en-US" sz="1600" dirty="0">
              <a:solidFill>
                <a:schemeClr val="bg1"/>
              </a:solidFill>
              <a:latin typeface="Times New Roman" panose="02020603050405020304" pitchFamily="18" charset="0"/>
              <a:ea typeface="Arial" panose="020B0604020202020204" pitchFamily="34" charset="0"/>
              <a:cs typeface="Times New Roman" panose="02020603050405020304" pitchFamily="18" charset="0"/>
            </a:endParaRPr>
          </a:p>
          <a:p>
            <a:pPr marL="342900" marR="0" lvl="0" indent="-342900" algn="just">
              <a:lnSpc>
                <a:spcPct val="150000"/>
              </a:lnSpc>
              <a:spcBef>
                <a:spcPts val="0"/>
              </a:spcBef>
              <a:spcAft>
                <a:spcPts val="800"/>
              </a:spcAft>
              <a:buSzPts val="1000"/>
              <a:buFont typeface="Symbol" panose="05050102010706020507" pitchFamily="18" charset="2"/>
              <a:buChar char=""/>
              <a:tabLst>
                <a:tab pos="457200" algn="l"/>
              </a:tabLst>
            </a:pP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Land</a:t>
            </a:r>
            <a:endParaRPr lang="en-US" sz="1600" dirty="0">
              <a:solidFill>
                <a:schemeClr val="bg1"/>
              </a:solidFill>
              <a:latin typeface="Times New Roman" panose="02020603050405020304" pitchFamily="18" charset="0"/>
              <a:ea typeface="Arial" panose="020B0604020202020204" pitchFamily="34" charset="0"/>
              <a:cs typeface="Times New Roman" panose="02020603050405020304" pitchFamily="18" charset="0"/>
            </a:endParaRPr>
          </a:p>
          <a:p>
            <a:pPr marL="342900" marR="0" lvl="0" indent="-342900" algn="just">
              <a:lnSpc>
                <a:spcPct val="150000"/>
              </a:lnSpc>
              <a:spcBef>
                <a:spcPts val="0"/>
              </a:spcBef>
              <a:spcAft>
                <a:spcPts val="800"/>
              </a:spcAft>
              <a:buSzPts val="1000"/>
              <a:buFont typeface="Symbol" panose="05050102010706020507" pitchFamily="18" charset="2"/>
              <a:buChar char=""/>
              <a:tabLst>
                <a:tab pos="457200" algn="l"/>
              </a:tabLst>
            </a:pP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Ping of death</a:t>
            </a:r>
            <a:endParaRPr lang="en-US" sz="1600" dirty="0">
              <a:solidFill>
                <a:schemeClr val="bg1"/>
              </a:solidFill>
              <a:latin typeface="Times New Roman" panose="02020603050405020304" pitchFamily="18" charset="0"/>
              <a:ea typeface="Arial" panose="020B0604020202020204" pitchFamily="34" charset="0"/>
              <a:cs typeface="Times New Roman" panose="02020603050405020304" pitchFamily="18" charset="0"/>
            </a:endParaRPr>
          </a:p>
          <a:p>
            <a:pPr marL="342900" marR="0" lvl="0" indent="-342900" algn="just">
              <a:lnSpc>
                <a:spcPct val="150000"/>
              </a:lnSpc>
              <a:spcBef>
                <a:spcPts val="0"/>
              </a:spcBef>
              <a:spcAft>
                <a:spcPts val="800"/>
              </a:spcAft>
              <a:buSzPts val="1000"/>
              <a:buFont typeface="Symbol" panose="05050102010706020507" pitchFamily="18" charset="2"/>
              <a:buChar char=""/>
              <a:tabLst>
                <a:tab pos="457200" algn="l"/>
              </a:tabLst>
            </a:pP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IP half scan</a:t>
            </a:r>
            <a:endParaRPr lang="en-US" sz="1600" dirty="0">
              <a:solidFill>
                <a:schemeClr val="bg1"/>
              </a:solidFill>
              <a:latin typeface="Times New Roman" panose="02020603050405020304" pitchFamily="18" charset="0"/>
              <a:ea typeface="Arial" panose="020B0604020202020204" pitchFamily="34" charset="0"/>
              <a:cs typeface="Times New Roman" panose="02020603050405020304" pitchFamily="18" charset="0"/>
            </a:endParaRPr>
          </a:p>
          <a:p>
            <a:pPr marL="342900" marR="0" lvl="0" indent="-342900" algn="just">
              <a:lnSpc>
                <a:spcPct val="150000"/>
              </a:lnSpc>
              <a:spcBef>
                <a:spcPts val="0"/>
              </a:spcBef>
              <a:spcAft>
                <a:spcPts val="800"/>
              </a:spcAft>
              <a:buSzPts val="1000"/>
              <a:buFont typeface="Symbol" panose="05050102010706020507" pitchFamily="18" charset="2"/>
              <a:buChar char=""/>
              <a:tabLst>
                <a:tab pos="457200" algn="l"/>
              </a:tabLst>
            </a:pP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UDP bomb</a:t>
            </a:r>
            <a:endParaRPr lang="en-US" sz="1600" dirty="0">
              <a:solidFill>
                <a:schemeClr val="bg1"/>
              </a:solidFill>
              <a:latin typeface="Times New Roman" panose="02020603050405020304" pitchFamily="18" charset="0"/>
              <a:ea typeface="Arial" panose="020B0604020202020204" pitchFamily="34" charset="0"/>
              <a:cs typeface="Times New Roman" panose="02020603050405020304" pitchFamily="18" charset="0"/>
            </a:endParaRPr>
          </a:p>
          <a:p>
            <a:pPr marL="342900" marR="0" lvl="0" indent="-342900" algn="just">
              <a:lnSpc>
                <a:spcPct val="150000"/>
              </a:lnSpc>
              <a:spcBef>
                <a:spcPts val="0"/>
              </a:spcBef>
              <a:spcAft>
                <a:spcPts val="800"/>
              </a:spcAft>
              <a:buSzPts val="1000"/>
              <a:buFont typeface="Symbol" panose="05050102010706020507" pitchFamily="18" charset="2"/>
              <a:buChar char=""/>
              <a:tabLst>
                <a:tab pos="457200" algn="l"/>
              </a:tabLst>
            </a:pP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Port scan (không được kích hoạt </a:t>
            </a:r>
            <a:endParaRPr lang="en-US" dirty="0" smtClea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pPr marR="0" lvl="0" algn="just">
              <a:lnSpc>
                <a:spcPct val="150000"/>
              </a:lnSpc>
              <a:spcBef>
                <a:spcPts val="0"/>
              </a:spcBef>
              <a:spcAft>
                <a:spcPts val="800"/>
              </a:spcAft>
              <a:buSzPts val="1000"/>
              <a:tabLst>
                <a:tab pos="457200" algn="l"/>
              </a:tabLst>
            </a:pPr>
            <a:r>
              <a:rPr lang="vi-VN" dirty="0" smtClea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mặc </a:t>
            </a:r>
            <a:r>
              <a:rPr lang="vi-V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định)</a:t>
            </a:r>
            <a:endParaRPr lang="en-US" sz="16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385386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ircle(in)">
                                      <p:cBhvr>
                                        <p:cTn id="1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200"/>
            <a:ext cx="7620000" cy="762000"/>
          </a:xfrm>
        </p:spPr>
        <p:txBody>
          <a:bodyPr>
            <a:normAutofit fontScale="90000"/>
          </a:bodyPr>
          <a:lstStyle/>
          <a:p>
            <a:pPr lvl="1" algn="ctr" rtl="0">
              <a:spcBef>
                <a:spcPct val="0"/>
              </a:spcBef>
            </a:pPr>
            <a:r>
              <a:rPr lang="en-US" sz="3100" dirty="0">
                <a:solidFill>
                  <a:schemeClr val="bg1"/>
                </a:solidFill>
                <a:latin typeface="Times New Roman" panose="02020603050405020304" pitchFamily="18" charset="0"/>
                <a:cs typeface="Times New Roman" panose="02020603050405020304" pitchFamily="18" charset="0"/>
              </a:rPr>
              <a:t>Forefront TMG – </a:t>
            </a:r>
            <a:r>
              <a:rPr lang="en-US" sz="3100" dirty="0" err="1">
                <a:solidFill>
                  <a:schemeClr val="bg1"/>
                </a:solidFill>
                <a:latin typeface="Times New Roman" panose="02020603050405020304" pitchFamily="18" charset="0"/>
                <a:cs typeface="Times New Roman" panose="02020603050405020304" pitchFamily="18" charset="0"/>
              </a:rPr>
              <a:t>Phát</a:t>
            </a:r>
            <a:r>
              <a:rPr lang="en-US" sz="3100" dirty="0">
                <a:solidFill>
                  <a:schemeClr val="bg1"/>
                </a:solidFill>
                <a:latin typeface="Times New Roman" panose="02020603050405020304" pitchFamily="18" charset="0"/>
                <a:cs typeface="Times New Roman" panose="02020603050405020304" pitchFamily="18" charset="0"/>
              </a:rPr>
              <a:t> </a:t>
            </a:r>
            <a:r>
              <a:rPr lang="en-US" sz="3100" dirty="0" err="1">
                <a:solidFill>
                  <a:schemeClr val="bg1"/>
                </a:solidFill>
                <a:latin typeface="Times New Roman" panose="02020603050405020304" pitchFamily="18" charset="0"/>
                <a:cs typeface="Times New Roman" panose="02020603050405020304" pitchFamily="18" charset="0"/>
              </a:rPr>
              <a:t>hiện</a:t>
            </a:r>
            <a:r>
              <a:rPr lang="en-US" sz="3100" dirty="0">
                <a:solidFill>
                  <a:schemeClr val="bg1"/>
                </a:solidFill>
                <a:latin typeface="Times New Roman" panose="02020603050405020304" pitchFamily="18" charset="0"/>
                <a:cs typeface="Times New Roman" panose="02020603050405020304" pitchFamily="18" charset="0"/>
              </a:rPr>
              <a:t> </a:t>
            </a:r>
            <a:r>
              <a:rPr lang="en-US" sz="3100" dirty="0" err="1">
                <a:solidFill>
                  <a:schemeClr val="bg1"/>
                </a:solidFill>
                <a:latin typeface="Times New Roman" panose="02020603050405020304" pitchFamily="18" charset="0"/>
                <a:cs typeface="Times New Roman" panose="02020603050405020304" pitchFamily="18" charset="0"/>
              </a:rPr>
              <a:t>hành</a:t>
            </a:r>
            <a:r>
              <a:rPr lang="en-US" sz="3100" dirty="0">
                <a:solidFill>
                  <a:schemeClr val="bg1"/>
                </a:solidFill>
                <a:latin typeface="Times New Roman" panose="02020603050405020304" pitchFamily="18" charset="0"/>
                <a:cs typeface="Times New Roman" panose="02020603050405020304" pitchFamily="18" charset="0"/>
              </a:rPr>
              <a:t> </a:t>
            </a:r>
            <a:r>
              <a:rPr lang="en-US" sz="3100" dirty="0" smtClean="0">
                <a:solidFill>
                  <a:schemeClr val="bg1"/>
                </a:solidFill>
                <a:latin typeface="Times New Roman" panose="02020603050405020304" pitchFamily="18" charset="0"/>
                <a:cs typeface="Times New Roman" panose="02020603050405020304" pitchFamily="18" charset="0"/>
              </a:rPr>
              <a:t>vi</a:t>
            </a:r>
            <a:br>
              <a:rPr lang="en-US" sz="3100" dirty="0" smtClean="0">
                <a:solidFill>
                  <a:schemeClr val="bg1"/>
                </a:solidFill>
                <a:latin typeface="Times New Roman" panose="02020603050405020304" pitchFamily="18" charset="0"/>
                <a:cs typeface="Times New Roman" panose="02020603050405020304" pitchFamily="18" charset="0"/>
              </a:rPr>
            </a:br>
            <a:r>
              <a:rPr lang="vi-VN" sz="2000" dirty="0" smtClean="0">
                <a:solidFill>
                  <a:schemeClr val="bg1"/>
                </a:solidFill>
                <a:latin typeface="Times New Roman" panose="02020603050405020304" pitchFamily="18" charset="0"/>
                <a:cs typeface="Times New Roman" panose="02020603050405020304" pitchFamily="18" charset="0"/>
              </a:rPr>
              <a:t>Configure Detection Settings</a:t>
            </a: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p>
        </p:txBody>
      </p:sp>
      <p:sp>
        <p:nvSpPr>
          <p:cNvPr id="6" name="Rectangle 5"/>
          <p:cNvSpPr/>
          <p:nvPr/>
        </p:nvSpPr>
        <p:spPr>
          <a:xfrm>
            <a:off x="533400" y="1889879"/>
            <a:ext cx="3200400" cy="3416320"/>
          </a:xfrm>
          <a:prstGeom prst="rect">
            <a:avLst/>
          </a:prstGeom>
        </p:spPr>
        <p:txBody>
          <a:bodyPr wrap="square">
            <a:spAutoFit/>
          </a:bodyPr>
          <a:lstStyle/>
          <a:p>
            <a:r>
              <a:rPr lang="vi-VN" dirty="0">
                <a:solidFill>
                  <a:schemeClr val="bg1"/>
                </a:solidFill>
                <a:latin typeface="+mj-lt"/>
              </a:rPr>
              <a:t>Ngoài ra</a:t>
            </a:r>
            <a:r>
              <a:rPr lang="vi-VN" dirty="0" smtClean="0">
                <a:solidFill>
                  <a:schemeClr val="bg1"/>
                </a:solidFill>
                <a:latin typeface="+mj-lt"/>
              </a:rPr>
              <a:t>,</a:t>
            </a:r>
            <a:r>
              <a:rPr lang="vi-VN" dirty="0">
                <a:solidFill>
                  <a:schemeClr val="bg1"/>
                </a:solidFill>
                <a:latin typeface="+mj-lt"/>
              </a:rPr>
              <a:t> </a:t>
            </a:r>
            <a:r>
              <a:rPr lang="vi-VN" b="1" dirty="0">
                <a:solidFill>
                  <a:schemeClr val="bg1"/>
                </a:solidFill>
                <a:latin typeface="+mj-lt"/>
              </a:rPr>
              <a:t>DNS </a:t>
            </a:r>
            <a:r>
              <a:rPr lang="vi-VN" b="1" dirty="0" smtClean="0">
                <a:solidFill>
                  <a:schemeClr val="bg1"/>
                </a:solidFill>
                <a:latin typeface="+mj-lt"/>
              </a:rPr>
              <a:t>Attacks</a:t>
            </a:r>
            <a:r>
              <a:rPr lang="en-US" dirty="0">
                <a:solidFill>
                  <a:schemeClr val="bg1"/>
                </a:solidFill>
                <a:latin typeface="+mj-lt"/>
              </a:rPr>
              <a:t> </a:t>
            </a:r>
            <a:r>
              <a:rPr lang="vi-VN" dirty="0" smtClean="0">
                <a:solidFill>
                  <a:schemeClr val="bg1"/>
                </a:solidFill>
                <a:latin typeface="+mj-lt"/>
              </a:rPr>
              <a:t>có </a:t>
            </a:r>
            <a:r>
              <a:rPr lang="vi-VN" dirty="0">
                <a:solidFill>
                  <a:schemeClr val="bg1"/>
                </a:solidFill>
                <a:latin typeface="+mj-lt"/>
              </a:rPr>
              <a:t>khả năng cung cấp tùy chọn bảo vệ lớp ứng dụng nâng cao dành cho nhiều tấn công phổ biến nhắm tới các máy chủ DNS công cộng, chẳng hạn như </a:t>
            </a:r>
            <a:r>
              <a:rPr lang="vi-VN" b="1" dirty="0">
                <a:solidFill>
                  <a:schemeClr val="bg1"/>
                </a:solidFill>
                <a:latin typeface="+mj-lt"/>
              </a:rPr>
              <a:t>DNS hostname overflow</a:t>
            </a:r>
            <a:r>
              <a:rPr lang="vi-VN" dirty="0">
                <a:solidFill>
                  <a:schemeClr val="bg1"/>
                </a:solidFill>
                <a:latin typeface="+mj-lt"/>
              </a:rPr>
              <a:t> và </a:t>
            </a:r>
            <a:r>
              <a:rPr lang="vi-VN" b="1" dirty="0">
                <a:solidFill>
                  <a:schemeClr val="bg1"/>
                </a:solidFill>
                <a:latin typeface="+mj-lt"/>
              </a:rPr>
              <a:t>DNS length overflow</a:t>
            </a:r>
            <a:r>
              <a:rPr lang="vi-VN" dirty="0">
                <a:solidFill>
                  <a:schemeClr val="bg1"/>
                </a:solidFill>
                <a:latin typeface="+mj-lt"/>
              </a:rPr>
              <a:t>. </a:t>
            </a:r>
            <a:endParaRPr lang="en-US" dirty="0" smtClean="0">
              <a:solidFill>
                <a:schemeClr val="bg1"/>
              </a:solidFill>
              <a:latin typeface="+mj-lt"/>
            </a:endParaRPr>
          </a:p>
          <a:p>
            <a:endParaRPr lang="en-US" dirty="0" smtClean="0">
              <a:solidFill>
                <a:schemeClr val="bg1"/>
              </a:solidFill>
              <a:latin typeface="+mj-lt"/>
            </a:endParaRPr>
          </a:p>
          <a:p>
            <a:r>
              <a:rPr lang="vi-VN" dirty="0" smtClean="0">
                <a:solidFill>
                  <a:schemeClr val="bg1"/>
                </a:solidFill>
                <a:latin typeface="+mj-lt"/>
              </a:rPr>
              <a:t>TMG </a:t>
            </a:r>
            <a:r>
              <a:rPr lang="vi-VN" dirty="0">
                <a:solidFill>
                  <a:schemeClr val="bg1"/>
                </a:solidFill>
                <a:latin typeface="+mj-lt"/>
              </a:rPr>
              <a:t>firewall có thể ngăn chặn việc xảy ra hiện tượng chuyển vùng </a:t>
            </a:r>
            <a:r>
              <a:rPr lang="vi-VN" dirty="0" smtClean="0">
                <a:solidFill>
                  <a:schemeClr val="bg1"/>
                </a:solidFill>
                <a:latin typeface="+mj-lt"/>
              </a:rPr>
              <a:t>DNS</a:t>
            </a:r>
            <a:r>
              <a:rPr lang="en-US" dirty="0" smtClean="0">
                <a:solidFill>
                  <a:schemeClr val="bg1"/>
                </a:solidFill>
                <a:latin typeface="+mj-lt"/>
              </a:rPr>
              <a:t>.</a:t>
            </a:r>
            <a:endParaRPr lang="en-US" dirty="0">
              <a:solidFill>
                <a:schemeClr val="bg1"/>
              </a:solidFill>
              <a:latin typeface="+mj-lt"/>
            </a:endParaRPr>
          </a:p>
        </p:txBody>
      </p:sp>
      <p:pic>
        <p:nvPicPr>
          <p:cNvPr id="9" name="Picture 8" descr="http://quantrimang.edu.vn/wp-content/uploads/2012/08/0TMG3.png"/>
          <p:cNvPicPr/>
          <p:nvPr/>
        </p:nvPicPr>
        <p:blipFill>
          <a:blip r:embed="rId2">
            <a:extLst>
              <a:ext uri="{28A0092B-C50C-407E-A947-70E740481C1C}">
                <a14:useLocalDpi xmlns:a14="http://schemas.microsoft.com/office/drawing/2010/main" val="0"/>
              </a:ext>
            </a:extLst>
          </a:blip>
          <a:srcRect/>
          <a:stretch>
            <a:fillRect/>
          </a:stretch>
        </p:blipFill>
        <p:spPr bwMode="auto">
          <a:xfrm>
            <a:off x="4114800" y="1447800"/>
            <a:ext cx="4876800" cy="5133975"/>
          </a:xfrm>
          <a:prstGeom prst="rect">
            <a:avLst/>
          </a:prstGeom>
          <a:noFill/>
          <a:ln>
            <a:noFill/>
          </a:ln>
        </p:spPr>
      </p:pic>
    </p:spTree>
    <p:extLst>
      <p:ext uri="{BB962C8B-B14F-4D97-AF65-F5344CB8AC3E}">
        <p14:creationId xmlns:p14="http://schemas.microsoft.com/office/powerpoint/2010/main" val="95905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ircle(in)">
                                      <p:cBhvr>
                                        <p:cTn id="1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200"/>
            <a:ext cx="7620000" cy="762000"/>
          </a:xfrm>
        </p:spPr>
        <p:txBody>
          <a:bodyPr>
            <a:normAutofit fontScale="90000"/>
          </a:bodyPr>
          <a:lstStyle/>
          <a:p>
            <a:pPr lvl="1" algn="ctr" rtl="0">
              <a:spcBef>
                <a:spcPct val="0"/>
              </a:spcBef>
            </a:pPr>
            <a:r>
              <a:rPr lang="en-US" sz="3100" dirty="0" smtClean="0">
                <a:solidFill>
                  <a:schemeClr val="bg1"/>
                </a:solidFill>
                <a:latin typeface="Times New Roman" panose="02020603050405020304" pitchFamily="18" charset="0"/>
                <a:cs typeface="Times New Roman" panose="02020603050405020304" pitchFamily="18" charset="0"/>
              </a:rPr>
              <a:t>Forefront TMG – </a:t>
            </a:r>
            <a:r>
              <a:rPr lang="en-US" sz="3100" dirty="0" err="1" smtClean="0">
                <a:solidFill>
                  <a:schemeClr val="bg1"/>
                </a:solidFill>
                <a:latin typeface="Times New Roman" panose="02020603050405020304" pitchFamily="18" charset="0"/>
                <a:cs typeface="Times New Roman" panose="02020603050405020304" pitchFamily="18" charset="0"/>
              </a:rPr>
              <a:t>Phát</a:t>
            </a:r>
            <a:r>
              <a:rPr lang="en-US" sz="3100" dirty="0" smtClean="0">
                <a:solidFill>
                  <a:schemeClr val="bg1"/>
                </a:solidFill>
                <a:latin typeface="Times New Roman" panose="02020603050405020304" pitchFamily="18" charset="0"/>
                <a:cs typeface="Times New Roman" panose="02020603050405020304" pitchFamily="18" charset="0"/>
              </a:rPr>
              <a:t> </a:t>
            </a:r>
            <a:r>
              <a:rPr lang="en-US" sz="3100" dirty="0" err="1" smtClean="0">
                <a:solidFill>
                  <a:schemeClr val="bg1"/>
                </a:solidFill>
                <a:latin typeface="Times New Roman" panose="02020603050405020304" pitchFamily="18" charset="0"/>
                <a:cs typeface="Times New Roman" panose="02020603050405020304" pitchFamily="18" charset="0"/>
              </a:rPr>
              <a:t>hiện</a:t>
            </a:r>
            <a:r>
              <a:rPr lang="en-US" sz="3100" dirty="0" smtClean="0">
                <a:solidFill>
                  <a:schemeClr val="bg1"/>
                </a:solidFill>
                <a:latin typeface="Times New Roman" panose="02020603050405020304" pitchFamily="18" charset="0"/>
                <a:cs typeface="Times New Roman" panose="02020603050405020304" pitchFamily="18" charset="0"/>
              </a:rPr>
              <a:t> </a:t>
            </a:r>
            <a:r>
              <a:rPr lang="en-US" sz="3100" dirty="0" err="1" smtClean="0">
                <a:solidFill>
                  <a:schemeClr val="bg1"/>
                </a:solidFill>
                <a:latin typeface="Times New Roman" panose="02020603050405020304" pitchFamily="18" charset="0"/>
                <a:cs typeface="Times New Roman" panose="02020603050405020304" pitchFamily="18" charset="0"/>
              </a:rPr>
              <a:t>hành</a:t>
            </a:r>
            <a:r>
              <a:rPr lang="en-US" sz="3100" dirty="0" smtClean="0">
                <a:solidFill>
                  <a:schemeClr val="bg1"/>
                </a:solidFill>
                <a:latin typeface="Times New Roman" panose="02020603050405020304" pitchFamily="18" charset="0"/>
                <a:cs typeface="Times New Roman" panose="02020603050405020304" pitchFamily="18" charset="0"/>
              </a:rPr>
              <a:t> vi</a:t>
            </a:r>
            <a:br>
              <a:rPr lang="en-US" sz="3100" dirty="0" smtClean="0">
                <a:solidFill>
                  <a:schemeClr val="bg1"/>
                </a:solidFill>
                <a:latin typeface="Times New Roman" panose="02020603050405020304" pitchFamily="18" charset="0"/>
                <a:cs typeface="Times New Roman" panose="02020603050405020304" pitchFamily="18" charset="0"/>
              </a:rPr>
            </a:br>
            <a:r>
              <a:rPr lang="en-US" sz="2000" dirty="0" err="1" smtClean="0">
                <a:solidFill>
                  <a:schemeClr val="bg1"/>
                </a:solidFill>
                <a:latin typeface="Times New Roman" panose="02020603050405020304" pitchFamily="18" charset="0"/>
                <a:cs typeface="Times New Roman" panose="02020603050405020304" pitchFamily="18" charset="0"/>
              </a:rPr>
              <a:t>Lọc</a:t>
            </a:r>
            <a:r>
              <a:rPr lang="en-US" sz="2000" dirty="0" smtClean="0">
                <a:solidFill>
                  <a:schemeClr val="bg1"/>
                </a:solidFill>
                <a:latin typeface="Times New Roman" panose="02020603050405020304" pitchFamily="18" charset="0"/>
                <a:cs typeface="Times New Roman" panose="02020603050405020304" pitchFamily="18" charset="0"/>
              </a:rPr>
              <a:t> IP Option</a:t>
            </a: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endParaRPr lang="en-US" dirty="0"/>
          </a:p>
        </p:txBody>
      </p:sp>
      <p:sp>
        <p:nvSpPr>
          <p:cNvPr id="3" name="Content Placeholder 2"/>
          <p:cNvSpPr>
            <a:spLocks noGrp="1"/>
          </p:cNvSpPr>
          <p:nvPr>
            <p:ph idx="1"/>
          </p:nvPr>
        </p:nvSpPr>
        <p:spPr>
          <a:xfrm>
            <a:off x="457200" y="1828801"/>
            <a:ext cx="8229600" cy="761999"/>
          </a:xfrm>
        </p:spPr>
        <p:txBody>
          <a:bodyPr>
            <a:normAutofit/>
          </a:bodyPr>
          <a:lstStyle/>
          <a:p>
            <a:pPr marL="0" indent="0">
              <a:buNone/>
            </a:pPr>
            <a:r>
              <a:rPr lang="en-US" sz="2000" dirty="0">
                <a:solidFill>
                  <a:schemeClr val="bg1"/>
                </a:solidFill>
                <a:latin typeface="+mj-lt"/>
              </a:rPr>
              <a:t>C</a:t>
            </a:r>
            <a:r>
              <a:rPr lang="vi-VN" sz="2000" dirty="0" smtClean="0">
                <a:solidFill>
                  <a:schemeClr val="bg1"/>
                </a:solidFill>
                <a:latin typeface="+mj-lt"/>
              </a:rPr>
              <a:t>họn </a:t>
            </a:r>
            <a:r>
              <a:rPr lang="vi-VN" sz="2000" dirty="0">
                <a:solidFill>
                  <a:schemeClr val="bg1"/>
                </a:solidFill>
                <a:latin typeface="+mj-lt"/>
              </a:rPr>
              <a:t>tab </a:t>
            </a:r>
            <a:r>
              <a:rPr lang="vi-VN" sz="2000" b="1" dirty="0">
                <a:solidFill>
                  <a:schemeClr val="bg1"/>
                </a:solidFill>
                <a:latin typeface="+mj-lt"/>
              </a:rPr>
              <a:t>Behavioral Intrusion Detection</a:t>
            </a:r>
            <a:r>
              <a:rPr lang="vi-VN" sz="2000" dirty="0">
                <a:solidFill>
                  <a:schemeClr val="bg1"/>
                </a:solidFill>
                <a:latin typeface="+mj-lt"/>
              </a:rPr>
              <a:t> trong cửa sổ điều khiển chính và kích</a:t>
            </a:r>
            <a:r>
              <a:rPr lang="vi-VN" sz="2000" b="1" dirty="0">
                <a:solidFill>
                  <a:schemeClr val="bg1"/>
                </a:solidFill>
                <a:latin typeface="+mj-lt"/>
              </a:rPr>
              <a:t>Configure Detection Settings for Common Network Attacks</a:t>
            </a:r>
            <a:r>
              <a:rPr lang="vi-VN" sz="2000" dirty="0">
                <a:solidFill>
                  <a:schemeClr val="bg1"/>
                </a:solidFill>
                <a:latin typeface="+mj-lt"/>
              </a:rPr>
              <a:t>.</a:t>
            </a:r>
            <a:endParaRPr lang="en-US" sz="2000" dirty="0">
              <a:solidFill>
                <a:schemeClr val="bg1"/>
              </a:solidFill>
              <a:latin typeface="+mj-lt"/>
            </a:endParaRPr>
          </a:p>
          <a:p>
            <a:endParaRPr lang="en-US" dirty="0"/>
          </a:p>
        </p:txBody>
      </p:sp>
      <p:pic>
        <p:nvPicPr>
          <p:cNvPr id="5" name="Picture 4" descr="http://quantrimang.edu.vn/wp-content/uploads/2012/08/0TMG4.png"/>
          <p:cNvPicPr/>
          <p:nvPr/>
        </p:nvPicPr>
        <p:blipFill>
          <a:blip r:embed="rId2">
            <a:extLst>
              <a:ext uri="{28A0092B-C50C-407E-A947-70E740481C1C}">
                <a14:useLocalDpi xmlns:a14="http://schemas.microsoft.com/office/drawing/2010/main" val="0"/>
              </a:ext>
            </a:extLst>
          </a:blip>
          <a:srcRect/>
          <a:stretch>
            <a:fillRect/>
          </a:stretch>
        </p:blipFill>
        <p:spPr bwMode="auto">
          <a:xfrm>
            <a:off x="304800" y="2600458"/>
            <a:ext cx="8635285" cy="3952742"/>
          </a:xfrm>
          <a:prstGeom prst="rect">
            <a:avLst/>
          </a:prstGeom>
          <a:noFill/>
          <a:ln>
            <a:noFill/>
          </a:ln>
        </p:spPr>
      </p:pic>
    </p:spTree>
    <p:extLst>
      <p:ext uri="{BB962C8B-B14F-4D97-AF65-F5344CB8AC3E}">
        <p14:creationId xmlns:p14="http://schemas.microsoft.com/office/powerpoint/2010/main" val="4023912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200"/>
            <a:ext cx="7620000" cy="762000"/>
          </a:xfrm>
        </p:spPr>
        <p:txBody>
          <a:bodyPr>
            <a:normAutofit fontScale="90000"/>
          </a:bodyPr>
          <a:lstStyle/>
          <a:p>
            <a:pPr lvl="1" algn="ctr" rtl="0">
              <a:spcBef>
                <a:spcPct val="0"/>
              </a:spcBef>
            </a:pPr>
            <a:r>
              <a:rPr lang="en-US" sz="3100" dirty="0">
                <a:solidFill>
                  <a:schemeClr val="bg1"/>
                </a:solidFill>
                <a:latin typeface="Times New Roman" panose="02020603050405020304" pitchFamily="18" charset="0"/>
                <a:cs typeface="Times New Roman" panose="02020603050405020304" pitchFamily="18" charset="0"/>
              </a:rPr>
              <a:t>Forefront TMG – </a:t>
            </a:r>
            <a:r>
              <a:rPr lang="en-US" sz="3100" dirty="0" err="1">
                <a:solidFill>
                  <a:schemeClr val="bg1"/>
                </a:solidFill>
                <a:latin typeface="Times New Roman" panose="02020603050405020304" pitchFamily="18" charset="0"/>
                <a:cs typeface="Times New Roman" panose="02020603050405020304" pitchFamily="18" charset="0"/>
              </a:rPr>
              <a:t>Phát</a:t>
            </a:r>
            <a:r>
              <a:rPr lang="en-US" sz="3100" dirty="0">
                <a:solidFill>
                  <a:schemeClr val="bg1"/>
                </a:solidFill>
                <a:latin typeface="Times New Roman" panose="02020603050405020304" pitchFamily="18" charset="0"/>
                <a:cs typeface="Times New Roman" panose="02020603050405020304" pitchFamily="18" charset="0"/>
              </a:rPr>
              <a:t> </a:t>
            </a:r>
            <a:r>
              <a:rPr lang="en-US" sz="3100" dirty="0" err="1">
                <a:solidFill>
                  <a:schemeClr val="bg1"/>
                </a:solidFill>
                <a:latin typeface="Times New Roman" panose="02020603050405020304" pitchFamily="18" charset="0"/>
                <a:cs typeface="Times New Roman" panose="02020603050405020304" pitchFamily="18" charset="0"/>
              </a:rPr>
              <a:t>hiện</a:t>
            </a:r>
            <a:r>
              <a:rPr lang="en-US" sz="3100" dirty="0">
                <a:solidFill>
                  <a:schemeClr val="bg1"/>
                </a:solidFill>
                <a:latin typeface="Times New Roman" panose="02020603050405020304" pitchFamily="18" charset="0"/>
                <a:cs typeface="Times New Roman" panose="02020603050405020304" pitchFamily="18" charset="0"/>
              </a:rPr>
              <a:t> </a:t>
            </a:r>
            <a:r>
              <a:rPr lang="en-US" sz="3100" dirty="0" err="1">
                <a:solidFill>
                  <a:schemeClr val="bg1"/>
                </a:solidFill>
                <a:latin typeface="Times New Roman" panose="02020603050405020304" pitchFamily="18" charset="0"/>
                <a:cs typeface="Times New Roman" panose="02020603050405020304" pitchFamily="18" charset="0"/>
              </a:rPr>
              <a:t>hành</a:t>
            </a:r>
            <a:r>
              <a:rPr lang="en-US" sz="3100" dirty="0">
                <a:solidFill>
                  <a:schemeClr val="bg1"/>
                </a:solidFill>
                <a:latin typeface="Times New Roman" panose="02020603050405020304" pitchFamily="18" charset="0"/>
                <a:cs typeface="Times New Roman" panose="02020603050405020304" pitchFamily="18" charset="0"/>
              </a:rPr>
              <a:t> </a:t>
            </a:r>
            <a:r>
              <a:rPr lang="en-US" sz="3100" dirty="0" smtClean="0">
                <a:solidFill>
                  <a:schemeClr val="bg1"/>
                </a:solidFill>
                <a:latin typeface="Times New Roman" panose="02020603050405020304" pitchFamily="18" charset="0"/>
                <a:cs typeface="Times New Roman" panose="02020603050405020304" pitchFamily="18" charset="0"/>
              </a:rPr>
              <a:t>vi</a:t>
            </a:r>
            <a:br>
              <a:rPr lang="en-US" sz="3100" dirty="0" smtClean="0">
                <a:solidFill>
                  <a:schemeClr val="bg1"/>
                </a:solidFill>
                <a:latin typeface="Times New Roman" panose="02020603050405020304" pitchFamily="18" charset="0"/>
                <a:cs typeface="Times New Roman" panose="02020603050405020304" pitchFamily="18" charset="0"/>
              </a:rPr>
            </a:br>
            <a:r>
              <a:rPr lang="en-US" sz="2000" dirty="0" err="1" smtClean="0">
                <a:solidFill>
                  <a:schemeClr val="bg1"/>
                </a:solidFill>
                <a:latin typeface="Times New Roman" panose="02020603050405020304" pitchFamily="18" charset="0"/>
                <a:cs typeface="Times New Roman" panose="02020603050405020304" pitchFamily="18" charset="0"/>
              </a:rPr>
              <a:t>Lọc</a:t>
            </a:r>
            <a:r>
              <a:rPr lang="en-US" sz="2000" dirty="0" smtClean="0">
                <a:solidFill>
                  <a:schemeClr val="bg1"/>
                </a:solidFill>
                <a:latin typeface="Times New Roman" panose="02020603050405020304" pitchFamily="18" charset="0"/>
                <a:cs typeface="Times New Roman" panose="02020603050405020304" pitchFamily="18" charset="0"/>
              </a:rPr>
              <a:t> IP Option</a:t>
            </a: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p>
        </p:txBody>
      </p:sp>
      <p:sp>
        <p:nvSpPr>
          <p:cNvPr id="3" name="Content Placeholder 2"/>
          <p:cNvSpPr>
            <a:spLocks noGrp="1"/>
          </p:cNvSpPr>
          <p:nvPr>
            <p:ph idx="1"/>
          </p:nvPr>
        </p:nvSpPr>
        <p:spPr>
          <a:xfrm>
            <a:off x="228600" y="1828801"/>
            <a:ext cx="3886200" cy="1467432"/>
          </a:xfrm>
        </p:spPr>
        <p:txBody>
          <a:bodyPr>
            <a:normAutofit/>
          </a:bodyPr>
          <a:lstStyle/>
          <a:p>
            <a:pPr marL="0" indent="0">
              <a:buNone/>
            </a:pPr>
            <a:r>
              <a:rPr lang="vi-VN" sz="1600" dirty="0">
                <a:solidFill>
                  <a:schemeClr val="bg1"/>
                </a:solidFill>
                <a:latin typeface="+mj-lt"/>
              </a:rPr>
              <a:t>Hầu hết số </a:t>
            </a:r>
            <a:r>
              <a:rPr lang="vi-VN" sz="1600" i="1" dirty="0">
                <a:solidFill>
                  <a:schemeClr val="bg1"/>
                </a:solidFill>
                <a:latin typeface="+mj-lt"/>
              </a:rPr>
              <a:t>IP option</a:t>
            </a:r>
            <a:r>
              <a:rPr lang="vi-VN" sz="1600" dirty="0">
                <a:solidFill>
                  <a:schemeClr val="bg1"/>
                </a:solidFill>
                <a:latin typeface="+mj-lt"/>
              </a:rPr>
              <a:t> đều vô hại. Mặc dù vậy, vẫn có một số </a:t>
            </a:r>
            <a:r>
              <a:rPr lang="vi-VN" sz="1600" i="1" dirty="0">
                <a:solidFill>
                  <a:schemeClr val="bg1"/>
                </a:solidFill>
                <a:latin typeface="+mj-lt"/>
              </a:rPr>
              <a:t>IP option</a:t>
            </a:r>
            <a:r>
              <a:rPr lang="vi-VN" sz="1600" dirty="0">
                <a:solidFill>
                  <a:schemeClr val="bg1"/>
                </a:solidFill>
                <a:latin typeface="+mj-lt"/>
              </a:rPr>
              <a:t> chỉ thị dấu hiệu của hành vi mã độc tiềm tàng</a:t>
            </a:r>
            <a:endParaRPr lang="en-US" sz="1600" dirty="0">
              <a:solidFill>
                <a:schemeClr val="bg1"/>
              </a:solidFill>
              <a:latin typeface="+mj-lt"/>
              <a:cs typeface="Times New Roman" panose="02020603050405020304" pitchFamily="18" charset="0"/>
            </a:endParaRPr>
          </a:p>
        </p:txBody>
      </p:sp>
      <p:sp>
        <p:nvSpPr>
          <p:cNvPr id="6" name="Rectangle 5"/>
          <p:cNvSpPr/>
          <p:nvPr/>
        </p:nvSpPr>
        <p:spPr>
          <a:xfrm>
            <a:off x="228600" y="2667000"/>
            <a:ext cx="3886200" cy="3088025"/>
          </a:xfrm>
          <a:prstGeom prst="rect">
            <a:avLst/>
          </a:prstGeom>
        </p:spPr>
        <p:txBody>
          <a:bodyPr wrap="square">
            <a:spAutoFit/>
          </a:bodyPr>
          <a:lstStyle/>
          <a:p>
            <a:pPr marR="0" lvl="0" algn="just">
              <a:lnSpc>
                <a:spcPct val="150000"/>
              </a:lnSpc>
              <a:spcBef>
                <a:spcPts val="0"/>
              </a:spcBef>
              <a:spcAft>
                <a:spcPts val="800"/>
              </a:spcAft>
              <a:buSzPts val="1000"/>
              <a:tabLst>
                <a:tab pos="457200" algn="l"/>
              </a:tabLst>
            </a:pPr>
            <a:r>
              <a:rPr lang="vi-VN" sz="1600" dirty="0">
                <a:solidFill>
                  <a:schemeClr val="bg1"/>
                </a:solidFill>
                <a:latin typeface="+mj-lt"/>
              </a:rPr>
              <a:t>Mặc định, TMG firewall được cấu hình để cho phép lọc </a:t>
            </a:r>
            <a:r>
              <a:rPr lang="vi-VN" sz="1600" i="1" dirty="0">
                <a:solidFill>
                  <a:schemeClr val="bg1"/>
                </a:solidFill>
                <a:latin typeface="+mj-lt"/>
              </a:rPr>
              <a:t>IP option</a:t>
            </a:r>
            <a:r>
              <a:rPr lang="vi-VN" sz="1600" dirty="0">
                <a:solidFill>
                  <a:schemeClr val="bg1"/>
                </a:solidFill>
                <a:latin typeface="+mj-lt"/>
              </a:rPr>
              <a:t> và sẽ bỏ các gói IP có chứa </a:t>
            </a:r>
            <a:r>
              <a:rPr lang="vi-VN" sz="1600" dirty="0" smtClean="0">
                <a:solidFill>
                  <a:schemeClr val="bg1"/>
                </a:solidFill>
                <a:latin typeface="+mj-lt"/>
              </a:rPr>
              <a:t>các</a:t>
            </a:r>
            <a:r>
              <a:rPr lang="en-US" sz="1600" dirty="0" smtClean="0">
                <a:solidFill>
                  <a:schemeClr val="bg1"/>
                </a:solidFill>
                <a:latin typeface="+mj-lt"/>
              </a:rPr>
              <a:t>:</a:t>
            </a:r>
          </a:p>
          <a:p>
            <a:pPr marL="342900" marR="0" lvl="0" indent="-342900" algn="just">
              <a:lnSpc>
                <a:spcPct val="150000"/>
              </a:lnSpc>
              <a:spcBef>
                <a:spcPts val="0"/>
              </a:spcBef>
              <a:spcAft>
                <a:spcPts val="800"/>
              </a:spcAft>
              <a:buSzPts val="1000"/>
              <a:buFont typeface="Symbol" panose="05050102010706020507" pitchFamily="18" charset="2"/>
              <a:buChar char=""/>
              <a:tabLst>
                <a:tab pos="457200" algn="l"/>
              </a:tabLst>
            </a:pPr>
            <a:r>
              <a:rPr lang="vi-VN" sz="1600" dirty="0">
                <a:solidFill>
                  <a:schemeClr val="bg1"/>
                </a:solidFill>
                <a:latin typeface="+mj-lt"/>
              </a:rPr>
              <a:t> </a:t>
            </a:r>
            <a:r>
              <a:rPr lang="vi-VN" sz="1600" i="1" dirty="0">
                <a:solidFill>
                  <a:schemeClr val="bg1"/>
                </a:solidFill>
                <a:latin typeface="+mj-lt"/>
              </a:rPr>
              <a:t>IP option</a:t>
            </a:r>
            <a:r>
              <a:rPr lang="vi-VN" sz="1600" dirty="0">
                <a:solidFill>
                  <a:schemeClr val="bg1"/>
                </a:solidFill>
                <a:latin typeface="+mj-lt"/>
              </a:rPr>
              <a:t>7 (Record Route</a:t>
            </a:r>
            <a:r>
              <a:rPr lang="vi-VN" sz="1600" dirty="0" smtClean="0">
                <a:solidFill>
                  <a:schemeClr val="bg1"/>
                </a:solidFill>
                <a:latin typeface="+mj-lt"/>
              </a:rPr>
              <a:t>)</a:t>
            </a:r>
            <a:endParaRPr lang="en-US" sz="1600" dirty="0" smtClean="0">
              <a:solidFill>
                <a:schemeClr val="bg1"/>
              </a:solidFill>
              <a:latin typeface="+mj-lt"/>
            </a:endParaRPr>
          </a:p>
          <a:p>
            <a:pPr marL="342900" marR="0" lvl="0" indent="-342900" algn="just">
              <a:lnSpc>
                <a:spcPct val="150000"/>
              </a:lnSpc>
              <a:spcBef>
                <a:spcPts val="0"/>
              </a:spcBef>
              <a:spcAft>
                <a:spcPts val="800"/>
              </a:spcAft>
              <a:buSzPts val="1000"/>
              <a:buFont typeface="Symbol" panose="05050102010706020507" pitchFamily="18" charset="2"/>
              <a:buChar char=""/>
              <a:tabLst>
                <a:tab pos="457200" algn="l"/>
              </a:tabLst>
            </a:pPr>
            <a:r>
              <a:rPr lang="vi-VN" sz="1600" dirty="0" smtClean="0">
                <a:solidFill>
                  <a:schemeClr val="bg1"/>
                </a:solidFill>
                <a:latin typeface="+mj-lt"/>
              </a:rPr>
              <a:t> </a:t>
            </a:r>
            <a:r>
              <a:rPr lang="vi-VN" sz="1600" dirty="0">
                <a:solidFill>
                  <a:schemeClr val="bg1"/>
                </a:solidFill>
                <a:latin typeface="+mj-lt"/>
              </a:rPr>
              <a:t>68 (Time </a:t>
            </a:r>
            <a:r>
              <a:rPr lang="vi-VN" sz="1600" dirty="0" smtClean="0">
                <a:solidFill>
                  <a:schemeClr val="bg1"/>
                </a:solidFill>
                <a:latin typeface="+mj-lt"/>
              </a:rPr>
              <a:t>Stamp)</a:t>
            </a:r>
            <a:endParaRPr lang="en-US" sz="1600" dirty="0" smtClean="0">
              <a:solidFill>
                <a:schemeClr val="bg1"/>
              </a:solidFill>
              <a:latin typeface="+mj-lt"/>
            </a:endParaRPr>
          </a:p>
          <a:p>
            <a:pPr marL="342900" marR="0" lvl="0" indent="-342900" algn="just">
              <a:lnSpc>
                <a:spcPct val="150000"/>
              </a:lnSpc>
              <a:spcBef>
                <a:spcPts val="0"/>
              </a:spcBef>
              <a:spcAft>
                <a:spcPts val="800"/>
              </a:spcAft>
              <a:buSzPts val="1000"/>
              <a:buFont typeface="Symbol" panose="05050102010706020507" pitchFamily="18" charset="2"/>
              <a:buChar char=""/>
              <a:tabLst>
                <a:tab pos="457200" algn="l"/>
              </a:tabLst>
            </a:pPr>
            <a:r>
              <a:rPr lang="vi-VN" sz="1600" dirty="0" smtClean="0">
                <a:solidFill>
                  <a:schemeClr val="bg1"/>
                </a:solidFill>
                <a:latin typeface="+mj-lt"/>
              </a:rPr>
              <a:t>131 </a:t>
            </a:r>
            <a:r>
              <a:rPr lang="vi-VN" sz="1600" dirty="0">
                <a:solidFill>
                  <a:schemeClr val="bg1"/>
                </a:solidFill>
                <a:latin typeface="+mj-lt"/>
              </a:rPr>
              <a:t>(Loose Source </a:t>
            </a:r>
            <a:r>
              <a:rPr lang="vi-VN" sz="1600" dirty="0" smtClean="0">
                <a:solidFill>
                  <a:schemeClr val="bg1"/>
                </a:solidFill>
                <a:latin typeface="+mj-lt"/>
              </a:rPr>
              <a:t>Route)</a:t>
            </a:r>
            <a:endParaRPr lang="en-US" sz="1600" dirty="0" smtClean="0">
              <a:solidFill>
                <a:schemeClr val="bg1"/>
              </a:solidFill>
              <a:latin typeface="+mj-lt"/>
            </a:endParaRPr>
          </a:p>
          <a:p>
            <a:pPr marL="342900" marR="0" lvl="0" indent="-342900" algn="just">
              <a:lnSpc>
                <a:spcPct val="150000"/>
              </a:lnSpc>
              <a:spcBef>
                <a:spcPts val="0"/>
              </a:spcBef>
              <a:spcAft>
                <a:spcPts val="800"/>
              </a:spcAft>
              <a:buSzPts val="1000"/>
              <a:buFont typeface="Symbol" panose="05050102010706020507" pitchFamily="18" charset="2"/>
              <a:buChar char=""/>
              <a:tabLst>
                <a:tab pos="457200" algn="l"/>
              </a:tabLst>
            </a:pPr>
            <a:r>
              <a:rPr lang="vi-VN" sz="1600" dirty="0" smtClean="0">
                <a:solidFill>
                  <a:schemeClr val="bg1"/>
                </a:solidFill>
                <a:latin typeface="+mj-lt"/>
              </a:rPr>
              <a:t>137 </a:t>
            </a:r>
            <a:r>
              <a:rPr lang="vi-VN" sz="1600" dirty="0">
                <a:solidFill>
                  <a:schemeClr val="bg1"/>
                </a:solidFill>
                <a:latin typeface="+mj-lt"/>
              </a:rPr>
              <a:t>(Strict Source Route)</a:t>
            </a:r>
            <a:endParaRPr lang="en-US" sz="1400" dirty="0">
              <a:solidFill>
                <a:schemeClr val="bg1"/>
              </a:solidFill>
              <a:effectLst/>
              <a:latin typeface="+mj-lt"/>
              <a:ea typeface="Arial" panose="020B0604020202020204" pitchFamily="34" charset="0"/>
              <a:cs typeface="Times New Roman" panose="02020603050405020304" pitchFamily="18" charset="0"/>
            </a:endParaRPr>
          </a:p>
        </p:txBody>
      </p:sp>
      <p:pic>
        <p:nvPicPr>
          <p:cNvPr id="7" name="Picture 6" descr="http://www.quantrimang.com.vn/photos/image/102011/14/0TMG5.png"/>
          <p:cNvPicPr/>
          <p:nvPr/>
        </p:nvPicPr>
        <p:blipFill>
          <a:blip r:embed="rId2">
            <a:extLst>
              <a:ext uri="{28A0092B-C50C-407E-A947-70E740481C1C}">
                <a14:useLocalDpi xmlns:a14="http://schemas.microsoft.com/office/drawing/2010/main" val="0"/>
              </a:ext>
            </a:extLst>
          </a:blip>
          <a:srcRect/>
          <a:stretch>
            <a:fillRect/>
          </a:stretch>
        </p:blipFill>
        <p:spPr bwMode="auto">
          <a:xfrm>
            <a:off x="4114800" y="1447800"/>
            <a:ext cx="4876800" cy="5201992"/>
          </a:xfrm>
          <a:prstGeom prst="rect">
            <a:avLst/>
          </a:prstGeom>
          <a:noFill/>
          <a:ln>
            <a:noFill/>
          </a:ln>
        </p:spPr>
      </p:pic>
    </p:spTree>
    <p:extLst>
      <p:ext uri="{BB962C8B-B14F-4D97-AF65-F5344CB8AC3E}">
        <p14:creationId xmlns:p14="http://schemas.microsoft.com/office/powerpoint/2010/main" val="154502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ircle(in)">
                                      <p:cBhvr>
                                        <p:cTn id="1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200"/>
            <a:ext cx="7620000" cy="762000"/>
          </a:xfrm>
        </p:spPr>
        <p:txBody>
          <a:bodyPr>
            <a:normAutofit fontScale="90000"/>
          </a:bodyPr>
          <a:lstStyle/>
          <a:p>
            <a:pPr lvl="1" algn="ctr" rtl="0">
              <a:spcBef>
                <a:spcPct val="0"/>
              </a:spcBef>
            </a:pPr>
            <a:r>
              <a:rPr lang="en-US" sz="3100" dirty="0">
                <a:solidFill>
                  <a:schemeClr val="bg1"/>
                </a:solidFill>
                <a:latin typeface="Times New Roman" panose="02020603050405020304" pitchFamily="18" charset="0"/>
                <a:cs typeface="Times New Roman" panose="02020603050405020304" pitchFamily="18" charset="0"/>
              </a:rPr>
              <a:t>Forefront TMG – </a:t>
            </a:r>
            <a:r>
              <a:rPr lang="en-US" sz="3100" dirty="0" err="1">
                <a:solidFill>
                  <a:schemeClr val="bg1"/>
                </a:solidFill>
                <a:latin typeface="Times New Roman" panose="02020603050405020304" pitchFamily="18" charset="0"/>
                <a:cs typeface="Times New Roman" panose="02020603050405020304" pitchFamily="18" charset="0"/>
              </a:rPr>
              <a:t>Phát</a:t>
            </a:r>
            <a:r>
              <a:rPr lang="en-US" sz="3100" dirty="0">
                <a:solidFill>
                  <a:schemeClr val="bg1"/>
                </a:solidFill>
                <a:latin typeface="Times New Roman" panose="02020603050405020304" pitchFamily="18" charset="0"/>
                <a:cs typeface="Times New Roman" panose="02020603050405020304" pitchFamily="18" charset="0"/>
              </a:rPr>
              <a:t> </a:t>
            </a:r>
            <a:r>
              <a:rPr lang="en-US" sz="3100" dirty="0" err="1">
                <a:solidFill>
                  <a:schemeClr val="bg1"/>
                </a:solidFill>
                <a:latin typeface="Times New Roman" panose="02020603050405020304" pitchFamily="18" charset="0"/>
                <a:cs typeface="Times New Roman" panose="02020603050405020304" pitchFamily="18" charset="0"/>
              </a:rPr>
              <a:t>hiện</a:t>
            </a:r>
            <a:r>
              <a:rPr lang="en-US" sz="3100" dirty="0">
                <a:solidFill>
                  <a:schemeClr val="bg1"/>
                </a:solidFill>
                <a:latin typeface="Times New Roman" panose="02020603050405020304" pitchFamily="18" charset="0"/>
                <a:cs typeface="Times New Roman" panose="02020603050405020304" pitchFamily="18" charset="0"/>
              </a:rPr>
              <a:t> </a:t>
            </a:r>
            <a:r>
              <a:rPr lang="en-US" sz="3100" dirty="0" err="1">
                <a:solidFill>
                  <a:schemeClr val="bg1"/>
                </a:solidFill>
                <a:latin typeface="Times New Roman" panose="02020603050405020304" pitchFamily="18" charset="0"/>
                <a:cs typeface="Times New Roman" panose="02020603050405020304" pitchFamily="18" charset="0"/>
              </a:rPr>
              <a:t>hành</a:t>
            </a:r>
            <a:r>
              <a:rPr lang="en-US" sz="3100" dirty="0">
                <a:solidFill>
                  <a:schemeClr val="bg1"/>
                </a:solidFill>
                <a:latin typeface="Times New Roman" panose="02020603050405020304" pitchFamily="18" charset="0"/>
                <a:cs typeface="Times New Roman" panose="02020603050405020304" pitchFamily="18" charset="0"/>
              </a:rPr>
              <a:t> </a:t>
            </a:r>
            <a:r>
              <a:rPr lang="en-US" sz="3100" dirty="0" smtClean="0">
                <a:solidFill>
                  <a:schemeClr val="bg1"/>
                </a:solidFill>
                <a:latin typeface="Times New Roman" panose="02020603050405020304" pitchFamily="18" charset="0"/>
                <a:cs typeface="Times New Roman" panose="02020603050405020304" pitchFamily="18" charset="0"/>
              </a:rPr>
              <a:t>vi</a:t>
            </a:r>
            <a:br>
              <a:rPr lang="en-US" sz="3100" dirty="0" smtClean="0">
                <a:solidFill>
                  <a:schemeClr val="bg1"/>
                </a:solidFill>
                <a:latin typeface="Times New Roman" panose="02020603050405020304" pitchFamily="18" charset="0"/>
                <a:cs typeface="Times New Roman" panose="02020603050405020304" pitchFamily="18" charset="0"/>
              </a:rPr>
            </a:br>
            <a:r>
              <a:rPr lang="en-US" sz="2000" dirty="0" err="1" smtClean="0">
                <a:solidFill>
                  <a:schemeClr val="bg1"/>
                </a:solidFill>
                <a:latin typeface="Times New Roman" panose="02020603050405020304" pitchFamily="18" charset="0"/>
                <a:cs typeface="Times New Roman" panose="02020603050405020304" pitchFamily="18" charset="0"/>
              </a:rPr>
              <a:t>Lọc</a:t>
            </a:r>
            <a:r>
              <a:rPr lang="en-US" sz="2000" dirty="0" smtClean="0">
                <a:solidFill>
                  <a:schemeClr val="bg1"/>
                </a:solidFill>
                <a:latin typeface="Times New Roman" panose="02020603050405020304" pitchFamily="18" charset="0"/>
                <a:cs typeface="Times New Roman" panose="02020603050405020304" pitchFamily="18" charset="0"/>
              </a:rPr>
              <a:t> IP Option</a:t>
            </a: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p>
        </p:txBody>
      </p:sp>
      <p:sp>
        <p:nvSpPr>
          <p:cNvPr id="6" name="Rectangle 5"/>
          <p:cNvSpPr/>
          <p:nvPr/>
        </p:nvSpPr>
        <p:spPr>
          <a:xfrm>
            <a:off x="228600" y="1828800"/>
            <a:ext cx="3429000" cy="2308324"/>
          </a:xfrm>
          <a:prstGeom prst="rect">
            <a:avLst/>
          </a:prstGeom>
        </p:spPr>
        <p:txBody>
          <a:bodyPr wrap="square">
            <a:spAutoFit/>
          </a:bodyPr>
          <a:lstStyle/>
          <a:p>
            <a:r>
              <a:rPr lang="vi-VN" sz="1600" dirty="0">
                <a:solidFill>
                  <a:schemeClr val="bg1"/>
                </a:solidFill>
                <a:latin typeface="+mj-lt"/>
              </a:rPr>
              <a:t>TMG firewall cũng có thể ngăn chặn việc chuyển tiếp gói dữ liệu có chứa các IP fragment</a:t>
            </a:r>
            <a:r>
              <a:rPr lang="vi-VN" sz="1600" dirty="0" smtClean="0">
                <a:solidFill>
                  <a:schemeClr val="bg1"/>
                </a:solidFill>
                <a:latin typeface="+mj-lt"/>
              </a:rPr>
              <a:t>.</a:t>
            </a:r>
            <a:endParaRPr lang="en-US" sz="1600" dirty="0" smtClean="0">
              <a:solidFill>
                <a:schemeClr val="bg1"/>
              </a:solidFill>
              <a:latin typeface="+mj-lt"/>
            </a:endParaRPr>
          </a:p>
          <a:p>
            <a:endParaRPr lang="en-US" sz="1600" dirty="0">
              <a:solidFill>
                <a:schemeClr val="bg1"/>
              </a:solidFill>
              <a:latin typeface="+mj-lt"/>
            </a:endParaRPr>
          </a:p>
          <a:p>
            <a:r>
              <a:rPr lang="vi-VN" sz="1600" dirty="0" smtClean="0">
                <a:solidFill>
                  <a:schemeClr val="bg1"/>
                </a:solidFill>
                <a:latin typeface="+mj-lt"/>
              </a:rPr>
              <a:t> </a:t>
            </a:r>
            <a:r>
              <a:rPr lang="vi-VN" sz="1600" dirty="0">
                <a:solidFill>
                  <a:schemeClr val="bg1"/>
                </a:solidFill>
                <a:latin typeface="+mj-lt"/>
              </a:rPr>
              <a:t>Tùy chọn này không được kích hoạt mặc định. Việc khóa chặn các IP fragment có thể gây những ảnh hưởng không mong muốn, vì vậy cần lưu ý khi kích hoạt tính năng này.</a:t>
            </a:r>
            <a:endParaRPr lang="en-US" sz="1600" dirty="0">
              <a:solidFill>
                <a:schemeClr val="bg1"/>
              </a:solidFill>
              <a:latin typeface="+mj-lt"/>
            </a:endParaRPr>
          </a:p>
        </p:txBody>
      </p:sp>
      <p:pic>
        <p:nvPicPr>
          <p:cNvPr id="8" name="Picture 7" descr="http://quantrimang.edu.vn/wp-content/uploads/2012/08/0TMG6.png"/>
          <p:cNvPicPr/>
          <p:nvPr/>
        </p:nvPicPr>
        <p:blipFill>
          <a:blip r:embed="rId2">
            <a:extLst>
              <a:ext uri="{28A0092B-C50C-407E-A947-70E740481C1C}">
                <a14:useLocalDpi xmlns:a14="http://schemas.microsoft.com/office/drawing/2010/main" val="0"/>
              </a:ext>
            </a:extLst>
          </a:blip>
          <a:srcRect/>
          <a:stretch>
            <a:fillRect/>
          </a:stretch>
        </p:blipFill>
        <p:spPr bwMode="auto">
          <a:xfrm>
            <a:off x="4094408" y="1442434"/>
            <a:ext cx="4897192" cy="5186966"/>
          </a:xfrm>
          <a:prstGeom prst="rect">
            <a:avLst/>
          </a:prstGeom>
          <a:noFill/>
          <a:ln>
            <a:noFill/>
          </a:ln>
        </p:spPr>
      </p:pic>
    </p:spTree>
    <p:extLst>
      <p:ext uri="{BB962C8B-B14F-4D97-AF65-F5344CB8AC3E}">
        <p14:creationId xmlns:p14="http://schemas.microsoft.com/office/powerpoint/2010/main" val="2899159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200"/>
            <a:ext cx="7620000" cy="762000"/>
          </a:xfrm>
        </p:spPr>
        <p:txBody>
          <a:bodyPr>
            <a:normAutofit fontScale="90000"/>
          </a:bodyPr>
          <a:lstStyle/>
          <a:p>
            <a:pPr lvl="1" algn="ctr" rtl="0">
              <a:spcBef>
                <a:spcPct val="0"/>
              </a:spcBef>
            </a:pPr>
            <a:r>
              <a:rPr lang="en-US" sz="3100" dirty="0" smtClean="0">
                <a:solidFill>
                  <a:schemeClr val="bg1"/>
                </a:solidFill>
                <a:latin typeface="Times New Roman" panose="02020603050405020304" pitchFamily="18" charset="0"/>
                <a:cs typeface="Times New Roman" panose="02020603050405020304" pitchFamily="18" charset="0"/>
              </a:rPr>
              <a:t>Forefront TMG – </a:t>
            </a:r>
            <a:r>
              <a:rPr lang="en-US" sz="3100" dirty="0" err="1" smtClean="0">
                <a:solidFill>
                  <a:schemeClr val="bg1"/>
                </a:solidFill>
                <a:latin typeface="Times New Roman" panose="02020603050405020304" pitchFamily="18" charset="0"/>
                <a:cs typeface="Times New Roman" panose="02020603050405020304" pitchFamily="18" charset="0"/>
              </a:rPr>
              <a:t>Phát</a:t>
            </a:r>
            <a:r>
              <a:rPr lang="en-US" sz="3100" dirty="0" smtClean="0">
                <a:solidFill>
                  <a:schemeClr val="bg1"/>
                </a:solidFill>
                <a:latin typeface="Times New Roman" panose="02020603050405020304" pitchFamily="18" charset="0"/>
                <a:cs typeface="Times New Roman" panose="02020603050405020304" pitchFamily="18" charset="0"/>
              </a:rPr>
              <a:t> </a:t>
            </a:r>
            <a:r>
              <a:rPr lang="en-US" sz="3100" dirty="0" err="1" smtClean="0">
                <a:solidFill>
                  <a:schemeClr val="bg1"/>
                </a:solidFill>
                <a:latin typeface="Times New Roman" panose="02020603050405020304" pitchFamily="18" charset="0"/>
                <a:cs typeface="Times New Roman" panose="02020603050405020304" pitchFamily="18" charset="0"/>
              </a:rPr>
              <a:t>hiện</a:t>
            </a:r>
            <a:r>
              <a:rPr lang="en-US" sz="3100" dirty="0" smtClean="0">
                <a:solidFill>
                  <a:schemeClr val="bg1"/>
                </a:solidFill>
                <a:latin typeface="Times New Roman" panose="02020603050405020304" pitchFamily="18" charset="0"/>
                <a:cs typeface="Times New Roman" panose="02020603050405020304" pitchFamily="18" charset="0"/>
              </a:rPr>
              <a:t> </a:t>
            </a:r>
            <a:r>
              <a:rPr lang="en-US" sz="3100" dirty="0" err="1" smtClean="0">
                <a:solidFill>
                  <a:schemeClr val="bg1"/>
                </a:solidFill>
                <a:latin typeface="Times New Roman" panose="02020603050405020304" pitchFamily="18" charset="0"/>
                <a:cs typeface="Times New Roman" panose="02020603050405020304" pitchFamily="18" charset="0"/>
              </a:rPr>
              <a:t>hành</a:t>
            </a:r>
            <a:r>
              <a:rPr lang="en-US" sz="3100" dirty="0" smtClean="0">
                <a:solidFill>
                  <a:schemeClr val="bg1"/>
                </a:solidFill>
                <a:latin typeface="Times New Roman" panose="02020603050405020304" pitchFamily="18" charset="0"/>
                <a:cs typeface="Times New Roman" panose="02020603050405020304" pitchFamily="18" charset="0"/>
              </a:rPr>
              <a:t> vi</a:t>
            </a:r>
            <a:br>
              <a:rPr lang="en-US" sz="3100" dirty="0" smtClean="0">
                <a:solidFill>
                  <a:schemeClr val="bg1"/>
                </a:solidFill>
                <a:latin typeface="Times New Roman" panose="02020603050405020304" pitchFamily="18" charset="0"/>
                <a:cs typeface="Times New Roman" panose="02020603050405020304" pitchFamily="18" charset="0"/>
              </a:rPr>
            </a:br>
            <a:r>
              <a:rPr lang="vi-VN" sz="2000" dirty="0" smtClean="0">
                <a:solidFill>
                  <a:schemeClr val="bg1"/>
                </a:solidFill>
              </a:rPr>
              <a:t>Flood Mitigation</a:t>
            </a: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endParaRPr lang="en-US" dirty="0"/>
          </a:p>
        </p:txBody>
      </p:sp>
      <p:sp>
        <p:nvSpPr>
          <p:cNvPr id="3" name="Content Placeholder 2"/>
          <p:cNvSpPr>
            <a:spLocks noGrp="1"/>
          </p:cNvSpPr>
          <p:nvPr>
            <p:ph idx="1"/>
          </p:nvPr>
        </p:nvSpPr>
        <p:spPr>
          <a:xfrm>
            <a:off x="457200" y="1828801"/>
            <a:ext cx="8686800" cy="761999"/>
          </a:xfrm>
        </p:spPr>
        <p:txBody>
          <a:bodyPr>
            <a:noAutofit/>
          </a:bodyPr>
          <a:lstStyle/>
          <a:p>
            <a:pPr marL="0" indent="0">
              <a:buNone/>
            </a:pPr>
            <a:r>
              <a:rPr lang="vi-VN" sz="2000" dirty="0">
                <a:solidFill>
                  <a:schemeClr val="bg1"/>
                </a:solidFill>
                <a:latin typeface="+mj-lt"/>
              </a:rPr>
              <a:t>Flood mitigation được kích hoạt mặc định và có thể được cấu hình bằng cách kích liên kết </a:t>
            </a:r>
            <a:r>
              <a:rPr lang="vi-VN" sz="2000" b="1" dirty="0">
                <a:solidFill>
                  <a:schemeClr val="bg1"/>
                </a:solidFill>
                <a:latin typeface="+mj-lt"/>
              </a:rPr>
              <a:t>Configure Flood Mitigation Settings</a:t>
            </a:r>
            <a:r>
              <a:rPr lang="vi-VN" sz="2000" dirty="0">
                <a:solidFill>
                  <a:schemeClr val="bg1"/>
                </a:solidFill>
                <a:latin typeface="+mj-lt"/>
              </a:rPr>
              <a:t> trong cửa sổ điều khiển chính.</a:t>
            </a:r>
            <a:endParaRPr lang="en-US" sz="2000" dirty="0">
              <a:solidFill>
                <a:schemeClr val="bg1"/>
              </a:solidFill>
              <a:latin typeface="+mj-lt"/>
            </a:endParaRPr>
          </a:p>
        </p:txBody>
      </p:sp>
      <p:pic>
        <p:nvPicPr>
          <p:cNvPr id="6" name="Picture 5" descr="http://quantrimang.edu.vn/wp-content/uploads/2012/08/0TMG7.png"/>
          <p:cNvPicPr/>
          <p:nvPr/>
        </p:nvPicPr>
        <p:blipFill>
          <a:blip r:embed="rId2">
            <a:extLst>
              <a:ext uri="{28A0092B-C50C-407E-A947-70E740481C1C}">
                <a14:useLocalDpi xmlns:a14="http://schemas.microsoft.com/office/drawing/2010/main" val="0"/>
              </a:ext>
            </a:extLst>
          </a:blip>
          <a:srcRect/>
          <a:stretch>
            <a:fillRect/>
          </a:stretch>
        </p:blipFill>
        <p:spPr bwMode="auto">
          <a:xfrm>
            <a:off x="328410" y="2590800"/>
            <a:ext cx="8586989" cy="3962400"/>
          </a:xfrm>
          <a:prstGeom prst="rect">
            <a:avLst/>
          </a:prstGeom>
          <a:noFill/>
          <a:ln>
            <a:noFill/>
          </a:ln>
        </p:spPr>
      </p:pic>
    </p:spTree>
    <p:extLst>
      <p:ext uri="{BB962C8B-B14F-4D97-AF65-F5344CB8AC3E}">
        <p14:creationId xmlns:p14="http://schemas.microsoft.com/office/powerpoint/2010/main" val="258523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200"/>
            <a:ext cx="7620000" cy="762000"/>
          </a:xfrm>
        </p:spPr>
        <p:txBody>
          <a:bodyPr>
            <a:normAutofit fontScale="90000"/>
          </a:bodyPr>
          <a:lstStyle/>
          <a:p>
            <a:pPr lvl="1" algn="ctr" rtl="0">
              <a:spcBef>
                <a:spcPct val="0"/>
              </a:spcBef>
            </a:pPr>
            <a:r>
              <a:rPr lang="en-US" sz="3100" dirty="0">
                <a:solidFill>
                  <a:schemeClr val="bg1"/>
                </a:solidFill>
                <a:latin typeface="Times New Roman" panose="02020603050405020304" pitchFamily="18" charset="0"/>
                <a:cs typeface="Times New Roman" panose="02020603050405020304" pitchFamily="18" charset="0"/>
              </a:rPr>
              <a:t>Forefront TMG – </a:t>
            </a:r>
            <a:r>
              <a:rPr lang="en-US" sz="3100" dirty="0" err="1">
                <a:solidFill>
                  <a:schemeClr val="bg1"/>
                </a:solidFill>
                <a:latin typeface="Times New Roman" panose="02020603050405020304" pitchFamily="18" charset="0"/>
                <a:cs typeface="Times New Roman" panose="02020603050405020304" pitchFamily="18" charset="0"/>
              </a:rPr>
              <a:t>Phát</a:t>
            </a:r>
            <a:r>
              <a:rPr lang="en-US" sz="3100" dirty="0">
                <a:solidFill>
                  <a:schemeClr val="bg1"/>
                </a:solidFill>
                <a:latin typeface="Times New Roman" panose="02020603050405020304" pitchFamily="18" charset="0"/>
                <a:cs typeface="Times New Roman" panose="02020603050405020304" pitchFamily="18" charset="0"/>
              </a:rPr>
              <a:t> </a:t>
            </a:r>
            <a:r>
              <a:rPr lang="en-US" sz="3100" dirty="0" err="1">
                <a:solidFill>
                  <a:schemeClr val="bg1"/>
                </a:solidFill>
                <a:latin typeface="Times New Roman" panose="02020603050405020304" pitchFamily="18" charset="0"/>
                <a:cs typeface="Times New Roman" panose="02020603050405020304" pitchFamily="18" charset="0"/>
              </a:rPr>
              <a:t>hiện</a:t>
            </a:r>
            <a:r>
              <a:rPr lang="en-US" sz="3100" dirty="0">
                <a:solidFill>
                  <a:schemeClr val="bg1"/>
                </a:solidFill>
                <a:latin typeface="Times New Roman" panose="02020603050405020304" pitchFamily="18" charset="0"/>
                <a:cs typeface="Times New Roman" panose="02020603050405020304" pitchFamily="18" charset="0"/>
              </a:rPr>
              <a:t> </a:t>
            </a:r>
            <a:r>
              <a:rPr lang="en-US" sz="3100" dirty="0" err="1">
                <a:solidFill>
                  <a:schemeClr val="bg1"/>
                </a:solidFill>
                <a:latin typeface="Times New Roman" panose="02020603050405020304" pitchFamily="18" charset="0"/>
                <a:cs typeface="Times New Roman" panose="02020603050405020304" pitchFamily="18" charset="0"/>
              </a:rPr>
              <a:t>hành</a:t>
            </a:r>
            <a:r>
              <a:rPr lang="en-US" sz="3100" dirty="0">
                <a:solidFill>
                  <a:schemeClr val="bg1"/>
                </a:solidFill>
                <a:latin typeface="Times New Roman" panose="02020603050405020304" pitchFamily="18" charset="0"/>
                <a:cs typeface="Times New Roman" panose="02020603050405020304" pitchFamily="18" charset="0"/>
              </a:rPr>
              <a:t> </a:t>
            </a:r>
            <a:r>
              <a:rPr lang="en-US" sz="3100" dirty="0" smtClean="0">
                <a:solidFill>
                  <a:schemeClr val="bg1"/>
                </a:solidFill>
                <a:latin typeface="Times New Roman" panose="02020603050405020304" pitchFamily="18" charset="0"/>
                <a:cs typeface="Times New Roman" panose="02020603050405020304" pitchFamily="18" charset="0"/>
              </a:rPr>
              <a:t>vi</a:t>
            </a:r>
            <a:br>
              <a:rPr lang="en-US" sz="3100" dirty="0" smtClean="0">
                <a:solidFill>
                  <a:schemeClr val="bg1"/>
                </a:solidFill>
                <a:latin typeface="Times New Roman" panose="02020603050405020304" pitchFamily="18" charset="0"/>
                <a:cs typeface="Times New Roman" panose="02020603050405020304" pitchFamily="18" charset="0"/>
              </a:rPr>
            </a:br>
            <a:r>
              <a:rPr lang="vi-VN" sz="2000" dirty="0" smtClean="0">
                <a:solidFill>
                  <a:schemeClr val="bg1"/>
                </a:solidFill>
              </a:rPr>
              <a:t>Flood Mitigation</a:t>
            </a: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p>
        </p:txBody>
      </p:sp>
      <p:sp>
        <p:nvSpPr>
          <p:cNvPr id="3" name="Content Placeholder 2"/>
          <p:cNvSpPr>
            <a:spLocks noGrp="1"/>
          </p:cNvSpPr>
          <p:nvPr>
            <p:ph idx="1"/>
          </p:nvPr>
        </p:nvSpPr>
        <p:spPr>
          <a:xfrm>
            <a:off x="228600" y="1828800"/>
            <a:ext cx="3886200" cy="5029199"/>
          </a:xfrm>
        </p:spPr>
        <p:txBody>
          <a:bodyPr>
            <a:noAutofit/>
          </a:bodyPr>
          <a:lstStyle/>
          <a:p>
            <a:pPr marL="0" indent="0">
              <a:buNone/>
            </a:pPr>
            <a:r>
              <a:rPr lang="vi-VN" sz="1600" dirty="0">
                <a:solidFill>
                  <a:schemeClr val="bg1"/>
                </a:solidFill>
                <a:latin typeface="+mj-lt"/>
              </a:rPr>
              <a:t>Flood mitigation có thể điều khiển các tham số mạng sau:</a:t>
            </a:r>
            <a:endParaRPr lang="en-US" sz="1600" dirty="0">
              <a:solidFill>
                <a:schemeClr val="bg1"/>
              </a:solidFill>
              <a:latin typeface="+mj-lt"/>
            </a:endParaRPr>
          </a:p>
          <a:p>
            <a:pPr lvl="0">
              <a:lnSpc>
                <a:spcPct val="150000"/>
              </a:lnSpc>
            </a:pPr>
            <a:r>
              <a:rPr lang="vi-VN" sz="1600" dirty="0">
                <a:solidFill>
                  <a:schemeClr val="bg1"/>
                </a:solidFill>
                <a:latin typeface="+mj-lt"/>
              </a:rPr>
              <a:t>Yêu cầu kết nối TCP tối đa trên phút trên một IP</a:t>
            </a:r>
            <a:endParaRPr lang="en-US" sz="1600" dirty="0">
              <a:solidFill>
                <a:schemeClr val="bg1"/>
              </a:solidFill>
              <a:latin typeface="+mj-lt"/>
            </a:endParaRPr>
          </a:p>
          <a:p>
            <a:pPr lvl="0">
              <a:lnSpc>
                <a:spcPct val="150000"/>
              </a:lnSpc>
            </a:pPr>
            <a:r>
              <a:rPr lang="vi-VN" sz="1600" dirty="0">
                <a:solidFill>
                  <a:schemeClr val="bg1"/>
                </a:solidFill>
                <a:latin typeface="+mj-lt"/>
              </a:rPr>
              <a:t>Tối đa số kết nối TCP đồng thời trên địa chỉ IP</a:t>
            </a:r>
            <a:endParaRPr lang="en-US" sz="1600" dirty="0">
              <a:solidFill>
                <a:schemeClr val="bg1"/>
              </a:solidFill>
              <a:latin typeface="+mj-lt"/>
            </a:endParaRPr>
          </a:p>
          <a:p>
            <a:pPr lvl="0">
              <a:lnSpc>
                <a:spcPct val="150000"/>
              </a:lnSpc>
            </a:pPr>
            <a:r>
              <a:rPr lang="vi-VN" sz="1600" dirty="0">
                <a:solidFill>
                  <a:schemeClr val="bg1"/>
                </a:solidFill>
                <a:latin typeface="+mj-lt"/>
              </a:rPr>
              <a:t>Kết nối half-open TCP lớn nhất</a:t>
            </a:r>
            <a:endParaRPr lang="en-US" sz="1600" dirty="0">
              <a:solidFill>
                <a:schemeClr val="bg1"/>
              </a:solidFill>
              <a:latin typeface="+mj-lt"/>
            </a:endParaRPr>
          </a:p>
          <a:p>
            <a:pPr lvl="0">
              <a:lnSpc>
                <a:spcPct val="150000"/>
              </a:lnSpc>
            </a:pPr>
            <a:r>
              <a:rPr lang="vi-VN" sz="1600" dirty="0">
                <a:solidFill>
                  <a:schemeClr val="bg1"/>
                </a:solidFill>
                <a:latin typeface="+mj-lt"/>
              </a:rPr>
              <a:t>Yêu cầu HTTP tối đa trên phút trên địa chỉ IP</a:t>
            </a:r>
            <a:endParaRPr lang="en-US" sz="1600" dirty="0">
              <a:solidFill>
                <a:schemeClr val="bg1"/>
              </a:solidFill>
              <a:latin typeface="+mj-lt"/>
            </a:endParaRPr>
          </a:p>
          <a:p>
            <a:pPr lvl="0">
              <a:lnSpc>
                <a:spcPct val="150000"/>
              </a:lnSpc>
            </a:pPr>
            <a:r>
              <a:rPr lang="vi-VN" sz="1600" dirty="0">
                <a:solidFill>
                  <a:schemeClr val="bg1"/>
                </a:solidFill>
                <a:latin typeface="+mj-lt"/>
              </a:rPr>
              <a:t>Non-TCP session mới tối đa trên giây trên một rule</a:t>
            </a:r>
            <a:endParaRPr lang="en-US" sz="1600" dirty="0">
              <a:solidFill>
                <a:schemeClr val="bg1"/>
              </a:solidFill>
              <a:latin typeface="+mj-lt"/>
            </a:endParaRPr>
          </a:p>
          <a:p>
            <a:pPr lvl="0">
              <a:lnSpc>
                <a:spcPct val="150000"/>
              </a:lnSpc>
            </a:pPr>
            <a:r>
              <a:rPr lang="vi-VN" sz="1600" dirty="0">
                <a:solidFill>
                  <a:schemeClr val="bg1"/>
                </a:solidFill>
                <a:latin typeface="+mj-lt"/>
              </a:rPr>
              <a:t>Tối đa số UDP session đồng thời trên một IP</a:t>
            </a:r>
            <a:endParaRPr lang="en-US" sz="1600" dirty="0">
              <a:solidFill>
                <a:schemeClr val="bg1"/>
              </a:solidFill>
              <a:latin typeface="+mj-lt"/>
            </a:endParaRPr>
          </a:p>
        </p:txBody>
      </p:sp>
      <p:pic>
        <p:nvPicPr>
          <p:cNvPr id="8" name="Picture 7" descr="http://quantrimang.edu.vn/wp-content/uploads/2012/08/0TMG8.png"/>
          <p:cNvPicPr/>
          <p:nvPr/>
        </p:nvPicPr>
        <p:blipFill>
          <a:blip r:embed="rId2">
            <a:extLst>
              <a:ext uri="{28A0092B-C50C-407E-A947-70E740481C1C}">
                <a14:useLocalDpi xmlns:a14="http://schemas.microsoft.com/office/drawing/2010/main" val="0"/>
              </a:ext>
            </a:extLst>
          </a:blip>
          <a:srcRect/>
          <a:stretch>
            <a:fillRect/>
          </a:stretch>
        </p:blipFill>
        <p:spPr bwMode="auto">
          <a:xfrm>
            <a:off x="4114800" y="1469264"/>
            <a:ext cx="4876800" cy="5160136"/>
          </a:xfrm>
          <a:prstGeom prst="rect">
            <a:avLst/>
          </a:prstGeom>
          <a:noFill/>
          <a:ln>
            <a:noFill/>
          </a:ln>
        </p:spPr>
      </p:pic>
    </p:spTree>
    <p:extLst>
      <p:ext uri="{BB962C8B-B14F-4D97-AF65-F5344CB8AC3E}">
        <p14:creationId xmlns:p14="http://schemas.microsoft.com/office/powerpoint/2010/main" val="191597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arn(inVertic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arn(inVertic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arn(inVertic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circle(in)">
                                      <p:cBhvr>
                                        <p:cTn id="4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200"/>
            <a:ext cx="7620000" cy="762000"/>
          </a:xfrm>
        </p:spPr>
        <p:txBody>
          <a:bodyPr>
            <a:normAutofit fontScale="90000"/>
          </a:bodyPr>
          <a:lstStyle/>
          <a:p>
            <a:pPr lvl="1" algn="ctr" rtl="0">
              <a:spcBef>
                <a:spcPct val="0"/>
              </a:spcBef>
            </a:pPr>
            <a:r>
              <a:rPr lang="en-US" sz="3100" dirty="0">
                <a:solidFill>
                  <a:schemeClr val="bg1"/>
                </a:solidFill>
                <a:latin typeface="Times New Roman" panose="02020603050405020304" pitchFamily="18" charset="0"/>
                <a:cs typeface="Times New Roman" panose="02020603050405020304" pitchFamily="18" charset="0"/>
              </a:rPr>
              <a:t>Forefront TMG – </a:t>
            </a:r>
            <a:r>
              <a:rPr lang="en-US" sz="3100" dirty="0" err="1">
                <a:solidFill>
                  <a:schemeClr val="bg1"/>
                </a:solidFill>
                <a:latin typeface="Times New Roman" panose="02020603050405020304" pitchFamily="18" charset="0"/>
                <a:cs typeface="Times New Roman" panose="02020603050405020304" pitchFamily="18" charset="0"/>
              </a:rPr>
              <a:t>Phát</a:t>
            </a:r>
            <a:r>
              <a:rPr lang="en-US" sz="3100" dirty="0">
                <a:solidFill>
                  <a:schemeClr val="bg1"/>
                </a:solidFill>
                <a:latin typeface="Times New Roman" panose="02020603050405020304" pitchFamily="18" charset="0"/>
                <a:cs typeface="Times New Roman" panose="02020603050405020304" pitchFamily="18" charset="0"/>
              </a:rPr>
              <a:t> </a:t>
            </a:r>
            <a:r>
              <a:rPr lang="en-US" sz="3100" dirty="0" err="1">
                <a:solidFill>
                  <a:schemeClr val="bg1"/>
                </a:solidFill>
                <a:latin typeface="Times New Roman" panose="02020603050405020304" pitchFamily="18" charset="0"/>
                <a:cs typeface="Times New Roman" panose="02020603050405020304" pitchFamily="18" charset="0"/>
              </a:rPr>
              <a:t>hiện</a:t>
            </a:r>
            <a:r>
              <a:rPr lang="en-US" sz="3100" dirty="0">
                <a:solidFill>
                  <a:schemeClr val="bg1"/>
                </a:solidFill>
                <a:latin typeface="Times New Roman" panose="02020603050405020304" pitchFamily="18" charset="0"/>
                <a:cs typeface="Times New Roman" panose="02020603050405020304" pitchFamily="18" charset="0"/>
              </a:rPr>
              <a:t> </a:t>
            </a:r>
            <a:r>
              <a:rPr lang="en-US" sz="3100" dirty="0" err="1">
                <a:solidFill>
                  <a:schemeClr val="bg1"/>
                </a:solidFill>
                <a:latin typeface="Times New Roman" panose="02020603050405020304" pitchFamily="18" charset="0"/>
                <a:cs typeface="Times New Roman" panose="02020603050405020304" pitchFamily="18" charset="0"/>
              </a:rPr>
              <a:t>hành</a:t>
            </a:r>
            <a:r>
              <a:rPr lang="en-US" sz="3100" dirty="0">
                <a:solidFill>
                  <a:schemeClr val="bg1"/>
                </a:solidFill>
                <a:latin typeface="Times New Roman" panose="02020603050405020304" pitchFamily="18" charset="0"/>
                <a:cs typeface="Times New Roman" panose="02020603050405020304" pitchFamily="18" charset="0"/>
              </a:rPr>
              <a:t> </a:t>
            </a:r>
            <a:r>
              <a:rPr lang="en-US" sz="3100" dirty="0" smtClean="0">
                <a:solidFill>
                  <a:schemeClr val="bg1"/>
                </a:solidFill>
                <a:latin typeface="Times New Roman" panose="02020603050405020304" pitchFamily="18" charset="0"/>
                <a:cs typeface="Times New Roman" panose="02020603050405020304" pitchFamily="18" charset="0"/>
              </a:rPr>
              <a:t>vi</a:t>
            </a:r>
            <a:br>
              <a:rPr lang="en-US" sz="3100" dirty="0" smtClean="0">
                <a:solidFill>
                  <a:schemeClr val="bg1"/>
                </a:solidFill>
                <a:latin typeface="Times New Roman" panose="02020603050405020304" pitchFamily="18" charset="0"/>
                <a:cs typeface="Times New Roman" panose="02020603050405020304" pitchFamily="18" charset="0"/>
              </a:rPr>
            </a:br>
            <a:r>
              <a:rPr lang="vi-VN" sz="2000" dirty="0" smtClean="0">
                <a:solidFill>
                  <a:schemeClr val="bg1"/>
                </a:solidFill>
              </a:rPr>
              <a:t>Flood Mitigation</a:t>
            </a: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p>
        </p:txBody>
      </p:sp>
      <p:sp>
        <p:nvSpPr>
          <p:cNvPr id="6" name="Rectangle 5"/>
          <p:cNvSpPr/>
          <p:nvPr/>
        </p:nvSpPr>
        <p:spPr>
          <a:xfrm>
            <a:off x="228600" y="3429000"/>
            <a:ext cx="3429000" cy="1077218"/>
          </a:xfrm>
          <a:prstGeom prst="rect">
            <a:avLst/>
          </a:prstGeom>
        </p:spPr>
        <p:txBody>
          <a:bodyPr wrap="square" anchor="ctr">
            <a:spAutoFit/>
          </a:bodyPr>
          <a:lstStyle/>
          <a:p>
            <a:r>
              <a:rPr lang="vi-VN" sz="1600" dirty="0">
                <a:solidFill>
                  <a:schemeClr val="bg1"/>
                </a:solidFill>
                <a:latin typeface="+mj-lt"/>
              </a:rPr>
              <a:t>Kích </a:t>
            </a:r>
            <a:r>
              <a:rPr lang="vi-VN" sz="1600" b="1" dirty="0">
                <a:solidFill>
                  <a:schemeClr val="bg1"/>
                </a:solidFill>
                <a:latin typeface="+mj-lt"/>
              </a:rPr>
              <a:t>Edit… </a:t>
            </a:r>
            <a:r>
              <a:rPr lang="vi-VN" sz="1600" dirty="0">
                <a:solidFill>
                  <a:schemeClr val="bg1"/>
                </a:solidFill>
                <a:latin typeface="+mj-lt"/>
              </a:rPr>
              <a:t>bên cạnh các tham số flood mitigation sẽ cho phép quản trị viên cấu những hạn chế kết nối để áp dụng cho IP exception.</a:t>
            </a:r>
            <a:endParaRPr lang="en-US" sz="1600" dirty="0">
              <a:solidFill>
                <a:schemeClr val="bg1"/>
              </a:solidFill>
              <a:latin typeface="+mj-lt"/>
            </a:endParaRPr>
          </a:p>
        </p:txBody>
      </p:sp>
      <p:pic>
        <p:nvPicPr>
          <p:cNvPr id="5" name="Picture 4" descr="http://quantrimang.edu.vn/wp-content/uploads/2012/08/0TMG9.png"/>
          <p:cNvPicPr/>
          <p:nvPr/>
        </p:nvPicPr>
        <p:blipFill>
          <a:blip r:embed="rId2">
            <a:extLst>
              <a:ext uri="{28A0092B-C50C-407E-A947-70E740481C1C}">
                <a14:useLocalDpi xmlns:a14="http://schemas.microsoft.com/office/drawing/2010/main" val="0"/>
              </a:ext>
            </a:extLst>
          </a:blip>
          <a:srcRect/>
          <a:stretch>
            <a:fillRect/>
          </a:stretch>
        </p:blipFill>
        <p:spPr bwMode="auto">
          <a:xfrm>
            <a:off x="4094408" y="1442434"/>
            <a:ext cx="4897192" cy="5186966"/>
          </a:xfrm>
          <a:prstGeom prst="rect">
            <a:avLst/>
          </a:prstGeom>
          <a:noFill/>
          <a:ln>
            <a:noFill/>
          </a:ln>
        </p:spPr>
      </p:pic>
    </p:spTree>
    <p:extLst>
      <p:ext uri="{BB962C8B-B14F-4D97-AF65-F5344CB8AC3E}">
        <p14:creationId xmlns:p14="http://schemas.microsoft.com/office/powerpoint/2010/main" val="186526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200"/>
            <a:ext cx="7620000" cy="762000"/>
          </a:xfrm>
        </p:spPr>
        <p:txBody>
          <a:bodyPr>
            <a:normAutofit fontScale="90000"/>
          </a:bodyPr>
          <a:lstStyle/>
          <a:p>
            <a:pPr lvl="1" algn="ctr" rtl="0">
              <a:spcBef>
                <a:spcPct val="0"/>
              </a:spcBef>
            </a:pPr>
            <a:r>
              <a:rPr lang="en-US" sz="3100" dirty="0">
                <a:solidFill>
                  <a:schemeClr val="bg1"/>
                </a:solidFill>
                <a:latin typeface="Times New Roman" panose="02020603050405020304" pitchFamily="18" charset="0"/>
                <a:cs typeface="Times New Roman" panose="02020603050405020304" pitchFamily="18" charset="0"/>
              </a:rPr>
              <a:t>Forefront TMG – </a:t>
            </a:r>
            <a:r>
              <a:rPr lang="en-US" sz="3100" dirty="0" err="1">
                <a:solidFill>
                  <a:schemeClr val="bg1"/>
                </a:solidFill>
                <a:latin typeface="Times New Roman" panose="02020603050405020304" pitchFamily="18" charset="0"/>
                <a:cs typeface="Times New Roman" panose="02020603050405020304" pitchFamily="18" charset="0"/>
              </a:rPr>
              <a:t>Phát</a:t>
            </a:r>
            <a:r>
              <a:rPr lang="en-US" sz="3100" dirty="0">
                <a:solidFill>
                  <a:schemeClr val="bg1"/>
                </a:solidFill>
                <a:latin typeface="Times New Roman" panose="02020603050405020304" pitchFamily="18" charset="0"/>
                <a:cs typeface="Times New Roman" panose="02020603050405020304" pitchFamily="18" charset="0"/>
              </a:rPr>
              <a:t> </a:t>
            </a:r>
            <a:r>
              <a:rPr lang="en-US" sz="3100" dirty="0" err="1">
                <a:solidFill>
                  <a:schemeClr val="bg1"/>
                </a:solidFill>
                <a:latin typeface="Times New Roman" panose="02020603050405020304" pitchFamily="18" charset="0"/>
                <a:cs typeface="Times New Roman" panose="02020603050405020304" pitchFamily="18" charset="0"/>
              </a:rPr>
              <a:t>hiện</a:t>
            </a:r>
            <a:r>
              <a:rPr lang="en-US" sz="3100" dirty="0">
                <a:solidFill>
                  <a:schemeClr val="bg1"/>
                </a:solidFill>
                <a:latin typeface="Times New Roman" panose="02020603050405020304" pitchFamily="18" charset="0"/>
                <a:cs typeface="Times New Roman" panose="02020603050405020304" pitchFamily="18" charset="0"/>
              </a:rPr>
              <a:t> </a:t>
            </a:r>
            <a:r>
              <a:rPr lang="en-US" sz="3100" dirty="0" err="1">
                <a:solidFill>
                  <a:schemeClr val="bg1"/>
                </a:solidFill>
                <a:latin typeface="Times New Roman" panose="02020603050405020304" pitchFamily="18" charset="0"/>
                <a:cs typeface="Times New Roman" panose="02020603050405020304" pitchFamily="18" charset="0"/>
              </a:rPr>
              <a:t>hành</a:t>
            </a:r>
            <a:r>
              <a:rPr lang="en-US" sz="3100" dirty="0">
                <a:solidFill>
                  <a:schemeClr val="bg1"/>
                </a:solidFill>
                <a:latin typeface="Times New Roman" panose="02020603050405020304" pitchFamily="18" charset="0"/>
                <a:cs typeface="Times New Roman" panose="02020603050405020304" pitchFamily="18" charset="0"/>
              </a:rPr>
              <a:t> </a:t>
            </a:r>
            <a:r>
              <a:rPr lang="en-US" sz="3100" dirty="0" smtClean="0">
                <a:solidFill>
                  <a:schemeClr val="bg1"/>
                </a:solidFill>
                <a:latin typeface="Times New Roman" panose="02020603050405020304" pitchFamily="18" charset="0"/>
                <a:cs typeface="Times New Roman" panose="02020603050405020304" pitchFamily="18" charset="0"/>
              </a:rPr>
              <a:t>vi</a:t>
            </a:r>
            <a:br>
              <a:rPr lang="en-US" sz="3100" dirty="0" smtClean="0">
                <a:solidFill>
                  <a:schemeClr val="bg1"/>
                </a:solidFill>
                <a:latin typeface="Times New Roman" panose="02020603050405020304" pitchFamily="18" charset="0"/>
                <a:cs typeface="Times New Roman" panose="02020603050405020304" pitchFamily="18" charset="0"/>
              </a:rPr>
            </a:br>
            <a:r>
              <a:rPr lang="vi-VN" sz="2000" dirty="0" smtClean="0">
                <a:solidFill>
                  <a:schemeClr val="bg1"/>
                </a:solidFill>
              </a:rPr>
              <a:t>Flood Mitigation</a:t>
            </a: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p>
        </p:txBody>
      </p:sp>
      <p:sp>
        <p:nvSpPr>
          <p:cNvPr id="6" name="Rectangle 5"/>
          <p:cNvSpPr/>
          <p:nvPr/>
        </p:nvSpPr>
        <p:spPr>
          <a:xfrm>
            <a:off x="228600" y="2703493"/>
            <a:ext cx="8763000" cy="584775"/>
          </a:xfrm>
          <a:prstGeom prst="rect">
            <a:avLst/>
          </a:prstGeom>
        </p:spPr>
        <p:txBody>
          <a:bodyPr wrap="square" anchor="ctr">
            <a:spAutoFit/>
          </a:bodyPr>
          <a:lstStyle/>
          <a:p>
            <a:r>
              <a:rPr lang="vi-VN" sz="1600" dirty="0">
                <a:solidFill>
                  <a:schemeClr val="bg1"/>
                </a:solidFill>
                <a:latin typeface="+mj-lt"/>
              </a:rPr>
              <a:t>Khi một host tạo đủ lượng lượng để vượt quá những hạn chế đã được đặt trước, TMG firewall sẽ bắt đầu bỏ rơi các gói từ host này và tạo cảnh báo.</a:t>
            </a:r>
            <a:endParaRPr lang="en-US" sz="1600" dirty="0">
              <a:solidFill>
                <a:schemeClr val="bg1"/>
              </a:solidFill>
              <a:latin typeface="+mj-lt"/>
            </a:endParaRPr>
          </a:p>
        </p:txBody>
      </p:sp>
      <p:pic>
        <p:nvPicPr>
          <p:cNvPr id="7" name="Picture 6" descr="http://quantrimang.edu.vn/wp-content/uploads/2012/08/0TMG10.png"/>
          <p:cNvPicPr/>
          <p:nvPr/>
        </p:nvPicPr>
        <p:blipFill>
          <a:blip r:embed="rId2">
            <a:extLst>
              <a:ext uri="{28A0092B-C50C-407E-A947-70E740481C1C}">
                <a14:useLocalDpi xmlns:a14="http://schemas.microsoft.com/office/drawing/2010/main" val="0"/>
              </a:ext>
            </a:extLst>
          </a:blip>
          <a:srcRect/>
          <a:stretch>
            <a:fillRect/>
          </a:stretch>
        </p:blipFill>
        <p:spPr bwMode="auto">
          <a:xfrm>
            <a:off x="228600" y="3505200"/>
            <a:ext cx="8763000" cy="1752600"/>
          </a:xfrm>
          <a:prstGeom prst="rect">
            <a:avLst/>
          </a:prstGeom>
          <a:noFill/>
          <a:ln>
            <a:noFill/>
          </a:ln>
        </p:spPr>
      </p:pic>
    </p:spTree>
    <p:extLst>
      <p:ext uri="{BB962C8B-B14F-4D97-AF65-F5344CB8AC3E}">
        <p14:creationId xmlns:p14="http://schemas.microsoft.com/office/powerpoint/2010/main" val="307930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200"/>
            <a:ext cx="7620000" cy="762000"/>
          </a:xfrm>
        </p:spPr>
        <p:txBody>
          <a:bodyPr>
            <a:normAutofit fontScale="90000"/>
          </a:bodyPr>
          <a:lstStyle/>
          <a:p>
            <a:pPr lvl="1" algn="ctr" rtl="0">
              <a:spcBef>
                <a:spcPct val="0"/>
              </a:spcBef>
            </a:pPr>
            <a:r>
              <a:rPr lang="en-US" sz="3100" dirty="0">
                <a:solidFill>
                  <a:schemeClr val="bg1"/>
                </a:solidFill>
                <a:latin typeface="Times New Roman" panose="02020603050405020304" pitchFamily="18" charset="0"/>
                <a:cs typeface="Times New Roman" panose="02020603050405020304" pitchFamily="18" charset="0"/>
              </a:rPr>
              <a:t>Forefront TMG – </a:t>
            </a:r>
            <a:r>
              <a:rPr lang="en-US" sz="3100" dirty="0" err="1">
                <a:solidFill>
                  <a:schemeClr val="bg1"/>
                </a:solidFill>
                <a:latin typeface="Times New Roman" panose="02020603050405020304" pitchFamily="18" charset="0"/>
                <a:cs typeface="Times New Roman" panose="02020603050405020304" pitchFamily="18" charset="0"/>
              </a:rPr>
              <a:t>Phát</a:t>
            </a:r>
            <a:r>
              <a:rPr lang="en-US" sz="3100" dirty="0">
                <a:solidFill>
                  <a:schemeClr val="bg1"/>
                </a:solidFill>
                <a:latin typeface="Times New Roman" panose="02020603050405020304" pitchFamily="18" charset="0"/>
                <a:cs typeface="Times New Roman" panose="02020603050405020304" pitchFamily="18" charset="0"/>
              </a:rPr>
              <a:t> </a:t>
            </a:r>
            <a:r>
              <a:rPr lang="en-US" sz="3100" dirty="0" err="1">
                <a:solidFill>
                  <a:schemeClr val="bg1"/>
                </a:solidFill>
                <a:latin typeface="Times New Roman" panose="02020603050405020304" pitchFamily="18" charset="0"/>
                <a:cs typeface="Times New Roman" panose="02020603050405020304" pitchFamily="18" charset="0"/>
              </a:rPr>
              <a:t>hiện</a:t>
            </a:r>
            <a:r>
              <a:rPr lang="en-US" sz="3100" dirty="0">
                <a:solidFill>
                  <a:schemeClr val="bg1"/>
                </a:solidFill>
                <a:latin typeface="Times New Roman" panose="02020603050405020304" pitchFamily="18" charset="0"/>
                <a:cs typeface="Times New Roman" panose="02020603050405020304" pitchFamily="18" charset="0"/>
              </a:rPr>
              <a:t> </a:t>
            </a:r>
            <a:r>
              <a:rPr lang="en-US" sz="3100" dirty="0" err="1">
                <a:solidFill>
                  <a:schemeClr val="bg1"/>
                </a:solidFill>
                <a:latin typeface="Times New Roman" panose="02020603050405020304" pitchFamily="18" charset="0"/>
                <a:cs typeface="Times New Roman" panose="02020603050405020304" pitchFamily="18" charset="0"/>
              </a:rPr>
              <a:t>hành</a:t>
            </a:r>
            <a:r>
              <a:rPr lang="en-US" sz="3100" dirty="0">
                <a:solidFill>
                  <a:schemeClr val="bg1"/>
                </a:solidFill>
                <a:latin typeface="Times New Roman" panose="02020603050405020304" pitchFamily="18" charset="0"/>
                <a:cs typeface="Times New Roman" panose="02020603050405020304" pitchFamily="18" charset="0"/>
              </a:rPr>
              <a:t> </a:t>
            </a:r>
            <a:r>
              <a:rPr lang="en-US" sz="3100" dirty="0" smtClean="0">
                <a:solidFill>
                  <a:schemeClr val="bg1"/>
                </a:solidFill>
                <a:latin typeface="Times New Roman" panose="02020603050405020304" pitchFamily="18" charset="0"/>
                <a:cs typeface="Times New Roman" panose="02020603050405020304" pitchFamily="18" charset="0"/>
              </a:rPr>
              <a:t>vi</a:t>
            </a:r>
            <a:br>
              <a:rPr lang="en-US" sz="3100" dirty="0" smtClean="0">
                <a:solidFill>
                  <a:schemeClr val="bg1"/>
                </a:solidFill>
                <a:latin typeface="Times New Roman" panose="02020603050405020304" pitchFamily="18" charset="0"/>
                <a:cs typeface="Times New Roman" panose="02020603050405020304" pitchFamily="18" charset="0"/>
              </a:rPr>
            </a:br>
            <a:r>
              <a:rPr lang="vi-VN" sz="2000" dirty="0">
                <a:solidFill>
                  <a:schemeClr val="bg1"/>
                </a:solidFill>
                <a:latin typeface="+mj-lt"/>
              </a:rPr>
              <a:t>Hạn ngạch </a:t>
            </a:r>
            <a:r>
              <a:rPr lang="vi-VN" sz="2000" dirty="0" smtClean="0">
                <a:solidFill>
                  <a:schemeClr val="bg1"/>
                </a:solidFill>
                <a:latin typeface="+mj-lt"/>
              </a:rPr>
              <a:t>SIP</a:t>
            </a: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p>
        </p:txBody>
      </p:sp>
      <p:sp>
        <p:nvSpPr>
          <p:cNvPr id="6" name="Rectangle 5"/>
          <p:cNvSpPr/>
          <p:nvPr/>
        </p:nvSpPr>
        <p:spPr>
          <a:xfrm>
            <a:off x="228600" y="1806238"/>
            <a:ext cx="3429000" cy="3908762"/>
          </a:xfrm>
          <a:prstGeom prst="rect">
            <a:avLst/>
          </a:prstGeom>
        </p:spPr>
        <p:txBody>
          <a:bodyPr wrap="square" anchor="ctr">
            <a:spAutoFit/>
          </a:bodyPr>
          <a:lstStyle/>
          <a:p>
            <a:r>
              <a:rPr lang="en-US" sz="1600" dirty="0" smtClean="0">
                <a:solidFill>
                  <a:schemeClr val="bg1"/>
                </a:solidFill>
              </a:rPr>
              <a:t>T</a:t>
            </a:r>
            <a:r>
              <a:rPr lang="vi-VN" sz="1600" dirty="0" smtClean="0">
                <a:solidFill>
                  <a:schemeClr val="bg1"/>
                </a:solidFill>
              </a:rPr>
              <a:t>ường </a:t>
            </a:r>
            <a:r>
              <a:rPr lang="vi-VN" sz="1600" dirty="0">
                <a:solidFill>
                  <a:schemeClr val="bg1"/>
                </a:solidFill>
              </a:rPr>
              <a:t>lửa hiện có khả năng thực thi các hạn ngạch đối với lưu lượng SIP. TMG đặt các hạn chế trên các tham số SIP sau</a:t>
            </a:r>
            <a:r>
              <a:rPr lang="vi-VN" sz="1600" dirty="0" smtClean="0">
                <a:solidFill>
                  <a:schemeClr val="bg1"/>
                </a:solidFill>
              </a:rPr>
              <a:t>:</a:t>
            </a:r>
            <a:endParaRPr lang="en-US" sz="1600" dirty="0" smtClean="0">
              <a:solidFill>
                <a:schemeClr val="bg1"/>
              </a:solidFill>
            </a:endParaRPr>
          </a:p>
          <a:p>
            <a:endParaRPr lang="en-US" sz="1600" dirty="0">
              <a:solidFill>
                <a:schemeClr val="bg1"/>
              </a:solidFill>
            </a:endParaRPr>
          </a:p>
          <a:p>
            <a:pPr marL="285750" lvl="0" indent="-285750">
              <a:lnSpc>
                <a:spcPct val="150000"/>
              </a:lnSpc>
              <a:buFont typeface="Arial" panose="020B0604020202020204" pitchFamily="34" charset="0"/>
              <a:buChar char="•"/>
            </a:pPr>
            <a:r>
              <a:rPr lang="vi-VN" sz="1600" dirty="0">
                <a:solidFill>
                  <a:schemeClr val="bg1"/>
                </a:solidFill>
              </a:rPr>
              <a:t>Tổng số đăng ký lớn nhất</a:t>
            </a:r>
            <a:endParaRPr lang="en-US" sz="1600" dirty="0">
              <a:solidFill>
                <a:schemeClr val="bg1"/>
              </a:solidFill>
            </a:endParaRPr>
          </a:p>
          <a:p>
            <a:pPr marL="285750" lvl="0" indent="-285750">
              <a:lnSpc>
                <a:spcPct val="150000"/>
              </a:lnSpc>
              <a:buFont typeface="Arial" panose="020B0604020202020204" pitchFamily="34" charset="0"/>
              <a:buChar char="•"/>
            </a:pPr>
            <a:r>
              <a:rPr lang="vi-VN" sz="1600" dirty="0">
                <a:solidFill>
                  <a:schemeClr val="bg1"/>
                </a:solidFill>
              </a:rPr>
              <a:t>Số đăng ký đồng thời lớn nhất trên mỗi IP</a:t>
            </a:r>
            <a:endParaRPr lang="en-US" sz="1600" dirty="0">
              <a:solidFill>
                <a:schemeClr val="bg1"/>
              </a:solidFill>
            </a:endParaRPr>
          </a:p>
          <a:p>
            <a:pPr marL="285750" lvl="0" indent="-285750">
              <a:lnSpc>
                <a:spcPct val="150000"/>
              </a:lnSpc>
              <a:buFont typeface="Arial" panose="020B0604020202020204" pitchFamily="34" charset="0"/>
              <a:buChar char="•"/>
            </a:pPr>
            <a:r>
              <a:rPr lang="vi-VN" sz="1600" dirty="0">
                <a:solidFill>
                  <a:schemeClr val="bg1"/>
                </a:solidFill>
              </a:rPr>
              <a:t>Tổng số cuộc gọi đồng thời lớn nhất</a:t>
            </a:r>
            <a:endParaRPr lang="en-US" sz="1600" dirty="0">
              <a:solidFill>
                <a:schemeClr val="bg1"/>
              </a:solidFill>
            </a:endParaRPr>
          </a:p>
          <a:p>
            <a:pPr marL="285750" lvl="0" indent="-285750">
              <a:lnSpc>
                <a:spcPct val="150000"/>
              </a:lnSpc>
              <a:buFont typeface="Arial" panose="020B0604020202020204" pitchFamily="34" charset="0"/>
              <a:buChar char="•"/>
            </a:pPr>
            <a:r>
              <a:rPr lang="vi-VN" sz="1600" dirty="0">
                <a:solidFill>
                  <a:schemeClr val="bg1"/>
                </a:solidFill>
              </a:rPr>
              <a:t>Số cuộc gọi đồng thời lớn nhất trên mỗi IP</a:t>
            </a:r>
            <a:endParaRPr lang="en-US" sz="1600" dirty="0">
              <a:solidFill>
                <a:schemeClr val="bg1"/>
              </a:solidFill>
            </a:endParaRPr>
          </a:p>
        </p:txBody>
      </p:sp>
      <p:pic>
        <p:nvPicPr>
          <p:cNvPr id="7" name="Picture 6" descr="http://quantrimang.edu.vn/wp-content/uploads/2012/08/0TMG12.png"/>
          <p:cNvPicPr/>
          <p:nvPr/>
        </p:nvPicPr>
        <p:blipFill>
          <a:blip r:embed="rId2">
            <a:extLst>
              <a:ext uri="{28A0092B-C50C-407E-A947-70E740481C1C}">
                <a14:useLocalDpi xmlns:a14="http://schemas.microsoft.com/office/drawing/2010/main" val="0"/>
              </a:ext>
            </a:extLst>
          </a:blip>
          <a:srcRect/>
          <a:stretch>
            <a:fillRect/>
          </a:stretch>
        </p:blipFill>
        <p:spPr bwMode="auto">
          <a:xfrm>
            <a:off x="4094408" y="1447800"/>
            <a:ext cx="4897192" cy="5181600"/>
          </a:xfrm>
          <a:prstGeom prst="rect">
            <a:avLst/>
          </a:prstGeom>
          <a:noFill/>
          <a:ln>
            <a:noFill/>
          </a:ln>
        </p:spPr>
      </p:pic>
    </p:spTree>
    <p:extLst>
      <p:ext uri="{BB962C8B-B14F-4D97-AF65-F5344CB8AC3E}">
        <p14:creationId xmlns:p14="http://schemas.microsoft.com/office/powerpoint/2010/main" val="152195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4" name="Rectangle 3"/>
          <p:cNvSpPr/>
          <p:nvPr/>
        </p:nvSpPr>
        <p:spPr>
          <a:xfrm>
            <a:off x="665640" y="2818106"/>
            <a:ext cx="3907416" cy="830997"/>
          </a:xfrm>
          <a:prstGeom prst="rect">
            <a:avLst/>
          </a:prstGeom>
        </p:spPr>
        <p:txBody>
          <a:bodyPr wrap="none">
            <a:spAutoFit/>
          </a:bodyPr>
          <a:lstStyle/>
          <a:p>
            <a:pPr marL="285750" lvl="0" indent="-285750">
              <a:lnSpc>
                <a:spcPct val="150000"/>
              </a:lnSpc>
              <a:buFont typeface="Arial" panose="020B0604020202020204" pitchFamily="34" charset="0"/>
              <a:buChar char="•"/>
            </a:pPr>
            <a:r>
              <a:rPr lang="en-US" sz="3200" b="1" dirty="0" err="1">
                <a:solidFill>
                  <a:schemeClr val="bg1"/>
                </a:solidFill>
                <a:latin typeface="Times New Roman" panose="02020603050405020304" pitchFamily="18" charset="0"/>
                <a:cs typeface="Times New Roman" panose="02020603050405020304" pitchFamily="18" charset="0"/>
              </a:rPr>
              <a:t>Giới</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thiệu</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về</a:t>
            </a:r>
            <a:r>
              <a:rPr lang="en-US" sz="3200" b="1" dirty="0">
                <a:solidFill>
                  <a:schemeClr val="bg1"/>
                </a:solidFill>
                <a:latin typeface="Times New Roman" panose="02020603050405020304" pitchFamily="18" charset="0"/>
                <a:cs typeface="Times New Roman" panose="02020603050405020304" pitchFamily="18" charset="0"/>
              </a:rPr>
              <a:t> TMG.</a:t>
            </a:r>
            <a:endParaRPr lang="en-US" sz="3200" b="1" dirty="0">
              <a:solidFill>
                <a:schemeClr val="bg1"/>
              </a:solidFill>
              <a:latin typeface="Times New Roman" panose="02020603050405020304" pitchFamily="18" charset="0"/>
              <a:cs typeface="Times New Roman" panose="02020603050405020304" pitchFamily="18" charset="0"/>
            </a:endParaRPr>
          </a:p>
        </p:txBody>
      </p:sp>
      <p:sp>
        <p:nvSpPr>
          <p:cNvPr id="5" name="Rectangle 4"/>
          <p:cNvSpPr/>
          <p:nvPr/>
        </p:nvSpPr>
        <p:spPr>
          <a:xfrm>
            <a:off x="665640" y="2235115"/>
            <a:ext cx="3075457" cy="830997"/>
          </a:xfrm>
          <a:prstGeom prst="rect">
            <a:avLst/>
          </a:prstGeom>
        </p:spPr>
        <p:txBody>
          <a:bodyPr wrap="none">
            <a:spAutoFit/>
          </a:bodyPr>
          <a:lstStyle/>
          <a:p>
            <a:pPr marL="285750" indent="-285750">
              <a:lnSpc>
                <a:spcPct val="150000"/>
              </a:lnSpc>
              <a:buFont typeface="Arial" panose="020B0604020202020204" pitchFamily="34" charset="0"/>
              <a:buChar char="•"/>
            </a:pPr>
            <a:r>
              <a:rPr lang="en-US" sz="3200" b="1" dirty="0">
                <a:solidFill>
                  <a:schemeClr val="bg1"/>
                </a:solidFill>
                <a:latin typeface="Times New Roman" panose="02020603050405020304" pitchFamily="18" charset="0"/>
                <a:cs typeface="Times New Roman" panose="02020603050405020304" pitchFamily="18" charset="0"/>
              </a:rPr>
              <a:t>Firewall </a:t>
            </a:r>
            <a:r>
              <a:rPr lang="en-US" sz="3200" b="1" dirty="0" err="1">
                <a:solidFill>
                  <a:schemeClr val="bg1"/>
                </a:solidFill>
                <a:latin typeface="Times New Roman" panose="02020603050405020304" pitchFamily="18" charset="0"/>
                <a:cs typeface="Times New Roman" panose="02020603050405020304" pitchFamily="18" charset="0"/>
              </a:rPr>
              <a:t>là</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gì</a:t>
            </a:r>
            <a:r>
              <a:rPr lang="en-US" sz="3200" b="1" dirty="0">
                <a:solidFill>
                  <a:schemeClr val="bg1"/>
                </a:solidFill>
                <a:latin typeface="Times New Roman" panose="02020603050405020304" pitchFamily="18" charset="0"/>
                <a:cs typeface="Times New Roman" panose="02020603050405020304" pitchFamily="18" charset="0"/>
              </a:rPr>
              <a:t> ?</a:t>
            </a:r>
          </a:p>
        </p:txBody>
      </p:sp>
      <p:sp>
        <p:nvSpPr>
          <p:cNvPr id="6" name="Rectangle 5"/>
          <p:cNvSpPr/>
          <p:nvPr/>
        </p:nvSpPr>
        <p:spPr>
          <a:xfrm>
            <a:off x="665640" y="3530769"/>
            <a:ext cx="4292137" cy="830997"/>
          </a:xfrm>
          <a:prstGeom prst="rect">
            <a:avLst/>
          </a:prstGeom>
        </p:spPr>
        <p:txBody>
          <a:bodyPr wrap="none">
            <a:spAutoFit/>
          </a:bodyPr>
          <a:lstStyle/>
          <a:p>
            <a:pPr marL="285750" indent="-285750">
              <a:lnSpc>
                <a:spcPct val="150000"/>
              </a:lnSpc>
              <a:buFont typeface="Arial" panose="020B0604020202020204" pitchFamily="34" charset="0"/>
              <a:buChar char="•"/>
            </a:pPr>
            <a:r>
              <a:rPr lang="en-US" sz="3200" b="1" dirty="0" err="1">
                <a:solidFill>
                  <a:schemeClr val="bg1"/>
                </a:solidFill>
                <a:latin typeface="Times New Roman" panose="02020603050405020304" pitchFamily="18" charset="0"/>
                <a:cs typeface="Times New Roman" panose="02020603050405020304" pitchFamily="18" charset="0"/>
              </a:rPr>
              <a:t>Chức</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năng</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của</a:t>
            </a:r>
            <a:r>
              <a:rPr lang="en-US" sz="3200" b="1" dirty="0">
                <a:solidFill>
                  <a:schemeClr val="bg1"/>
                </a:solidFill>
                <a:latin typeface="Times New Roman" panose="02020603050405020304" pitchFamily="18" charset="0"/>
                <a:cs typeface="Times New Roman" panose="02020603050405020304" pitchFamily="18" charset="0"/>
              </a:rPr>
              <a:t> TMG.</a:t>
            </a:r>
          </a:p>
        </p:txBody>
      </p:sp>
      <p:sp>
        <p:nvSpPr>
          <p:cNvPr id="7" name="Rectangle 6"/>
          <p:cNvSpPr/>
          <p:nvPr/>
        </p:nvSpPr>
        <p:spPr>
          <a:xfrm>
            <a:off x="665640" y="4311202"/>
            <a:ext cx="4392549" cy="742511"/>
          </a:xfrm>
          <a:prstGeom prst="rect">
            <a:avLst/>
          </a:prstGeom>
        </p:spPr>
        <p:txBody>
          <a:bodyPr wrap="none">
            <a:spAutoFit/>
          </a:bodyPr>
          <a:lstStyle/>
          <a:p>
            <a:pPr marL="285750" lvl="0" indent="-285750">
              <a:lnSpc>
                <a:spcPct val="150000"/>
              </a:lnSpc>
              <a:buFont typeface="Arial" panose="020B0604020202020204" pitchFamily="34" charset="0"/>
              <a:buChar char="•"/>
            </a:pPr>
            <a:r>
              <a:rPr lang="en-US" sz="3200" b="1" dirty="0" err="1">
                <a:solidFill>
                  <a:schemeClr val="bg1"/>
                </a:solidFill>
                <a:latin typeface="Times New Roman" panose="02020603050405020304" pitchFamily="18" charset="0"/>
                <a:cs typeface="Times New Roman" panose="02020603050405020304" pitchFamily="18" charset="0"/>
              </a:rPr>
              <a:t>Nguyên</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tắc</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hoạt</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động</a:t>
            </a:r>
            <a:r>
              <a:rPr lang="en-US" sz="3200" b="1" dirty="0">
                <a:solidFill>
                  <a:schemeClr val="bg1"/>
                </a:solidFill>
                <a:latin typeface="Times New Roman" panose="02020603050405020304" pitchFamily="18" charset="0"/>
                <a:cs typeface="Times New Roman" panose="02020603050405020304" pitchFamily="18" charset="0"/>
              </a:rPr>
              <a:t>.</a:t>
            </a:r>
          </a:p>
        </p:txBody>
      </p:sp>
      <p:sp>
        <p:nvSpPr>
          <p:cNvPr id="8" name="Rectangle 7"/>
          <p:cNvSpPr/>
          <p:nvPr/>
        </p:nvSpPr>
        <p:spPr>
          <a:xfrm>
            <a:off x="665640" y="4977275"/>
            <a:ext cx="1601721" cy="742511"/>
          </a:xfrm>
          <a:prstGeom prst="rect">
            <a:avLst/>
          </a:prstGeom>
        </p:spPr>
        <p:txBody>
          <a:bodyPr wrap="none">
            <a:spAutoFit/>
          </a:bodyPr>
          <a:lstStyle/>
          <a:p>
            <a:pPr marL="285750" lvl="0" indent="-285750">
              <a:lnSpc>
                <a:spcPct val="150000"/>
              </a:lnSpc>
              <a:buFont typeface="Arial" panose="020B0604020202020204" pitchFamily="34" charset="0"/>
              <a:buChar char="•"/>
            </a:pPr>
            <a:r>
              <a:rPr lang="en-US" sz="3200" b="1" dirty="0">
                <a:solidFill>
                  <a:schemeClr val="bg1"/>
                </a:solidFill>
                <a:latin typeface="Times New Roman" panose="02020603050405020304" pitchFamily="18" charset="0"/>
                <a:cs typeface="Times New Roman" panose="02020603050405020304" pitchFamily="18" charset="0"/>
              </a:rPr>
              <a:t>Demo.</a:t>
            </a:r>
            <a:endParaRPr lang="en-US" sz="32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5103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200"/>
            <a:ext cx="7620000" cy="762000"/>
          </a:xfrm>
        </p:spPr>
        <p:txBody>
          <a:bodyPr>
            <a:normAutofit fontScale="90000"/>
          </a:bodyPr>
          <a:lstStyle/>
          <a:p>
            <a:pPr lvl="1" algn="ctr" rtl="0">
              <a:spcBef>
                <a:spcPct val="0"/>
              </a:spcBef>
            </a:pPr>
            <a:r>
              <a:rPr lang="en-US" sz="3100" dirty="0" smtClean="0">
                <a:solidFill>
                  <a:schemeClr val="bg1"/>
                </a:solidFill>
                <a:latin typeface="Times New Roman" panose="02020603050405020304" pitchFamily="18" charset="0"/>
                <a:cs typeface="Times New Roman" panose="02020603050405020304" pitchFamily="18" charset="0"/>
              </a:rPr>
              <a:t>Forefront TMG – NIS</a:t>
            </a:r>
            <a:br>
              <a:rPr lang="en-US" sz="3100" dirty="0" smtClean="0">
                <a:solidFill>
                  <a:schemeClr val="bg1"/>
                </a:solidFill>
                <a:latin typeface="Times New Roman" panose="02020603050405020304" pitchFamily="18" charset="0"/>
                <a:cs typeface="Times New Roman" panose="02020603050405020304" pitchFamily="18" charset="0"/>
              </a:rPr>
            </a:br>
            <a:r>
              <a:rPr lang="en-US" sz="2000" dirty="0" err="1" smtClean="0">
                <a:solidFill>
                  <a:schemeClr val="bg1"/>
                </a:solidFill>
                <a:latin typeface="Times New Roman" panose="02020603050405020304" pitchFamily="18" charset="0"/>
                <a:cs typeface="Times New Roman" panose="02020603050405020304" pitchFamily="18" charset="0"/>
              </a:rPr>
              <a:t>Nguyên</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lý</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hoạt</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động</a:t>
            </a: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endParaRPr lang="en-US" dirty="0"/>
          </a:p>
        </p:txBody>
      </p:sp>
      <p:sp>
        <p:nvSpPr>
          <p:cNvPr id="3" name="Rectangle 2"/>
          <p:cNvSpPr/>
          <p:nvPr/>
        </p:nvSpPr>
        <p:spPr>
          <a:xfrm>
            <a:off x="196403" y="2895600"/>
            <a:ext cx="8795197" cy="2031325"/>
          </a:xfrm>
          <a:prstGeom prst="rect">
            <a:avLst/>
          </a:prstGeom>
        </p:spPr>
        <p:txBody>
          <a:bodyPr wrap="square">
            <a:spAutoFit/>
          </a:bodyPr>
          <a:lstStyle/>
          <a:p>
            <a:r>
              <a:rPr lang="vi-VN" dirty="0" smtClean="0">
                <a:solidFill>
                  <a:schemeClr val="bg1"/>
                </a:solidFill>
                <a:latin typeface="Times New Roman" panose="02020603050405020304" pitchFamily="18" charset="0"/>
                <a:ea typeface="Times New Roman" panose="02020603050405020304" pitchFamily="18" charset="0"/>
              </a:rPr>
              <a:t>Tính </a:t>
            </a:r>
            <a:r>
              <a:rPr lang="vi-VN" dirty="0">
                <a:solidFill>
                  <a:schemeClr val="bg1"/>
                </a:solidFill>
                <a:latin typeface="Times New Roman" panose="02020603050405020304" pitchFamily="18" charset="0"/>
                <a:ea typeface="Times New Roman" panose="02020603050405020304" pitchFamily="18" charset="0"/>
              </a:rPr>
              <a:t>năng phát hiện và ngăn chặn xâm nhập trong Forefront TMG được xây dựng dựa trên tính năng phát hiện và ngăn chặn xâm nhập dựa trên hành vi có trong Microsoft ISA Server 2000. Bằng cách thực hiện thanh tra gói dữ liệu ở mức thấp, TMG firewall có thể phát hiện và khóa chặn nhiều kiểu tấn công. Khả năng phát hiện và ngăn chặn xâm nhập được cấu hình bằng cách mở TMG management console, đánh dấu </a:t>
            </a:r>
            <a:r>
              <a:rPr lang="vi-VN" b="1" dirty="0">
                <a:solidFill>
                  <a:schemeClr val="bg1"/>
                </a:solidFill>
                <a:latin typeface="Times New Roman" panose="02020603050405020304" pitchFamily="18" charset="0"/>
                <a:ea typeface="Times New Roman" panose="02020603050405020304" pitchFamily="18" charset="0"/>
              </a:rPr>
              <a:t>Intrusion Prevention System</a:t>
            </a:r>
            <a:r>
              <a:rPr lang="vi-VN" dirty="0">
                <a:solidFill>
                  <a:schemeClr val="bg1"/>
                </a:solidFill>
                <a:latin typeface="Times New Roman" panose="02020603050405020304" pitchFamily="18" charset="0"/>
                <a:ea typeface="Times New Roman" panose="02020603050405020304" pitchFamily="18" charset="0"/>
              </a:rPr>
              <a:t>, sau đó chọn tab </a:t>
            </a:r>
            <a:r>
              <a:rPr lang="vi-VN" b="1" dirty="0">
                <a:solidFill>
                  <a:schemeClr val="bg1"/>
                </a:solidFill>
                <a:latin typeface="Times New Roman" panose="02020603050405020304" pitchFamily="18" charset="0"/>
                <a:ea typeface="Times New Roman" panose="02020603050405020304" pitchFamily="18" charset="0"/>
              </a:rPr>
              <a:t>Behavioral Intrusion Detection</a:t>
            </a:r>
            <a:r>
              <a:rPr lang="vi-VN" dirty="0">
                <a:solidFill>
                  <a:schemeClr val="bg1"/>
                </a:solidFill>
                <a:latin typeface="Times New Roman" panose="02020603050405020304" pitchFamily="18" charset="0"/>
                <a:ea typeface="Times New Roman" panose="02020603050405020304" pitchFamily="18" charset="0"/>
              </a:rPr>
              <a:t> trong cửa sổ điều khiển chính và kích</a:t>
            </a:r>
            <a:r>
              <a:rPr lang="vi-VN" b="1" dirty="0">
                <a:solidFill>
                  <a:schemeClr val="bg1"/>
                </a:solidFill>
                <a:latin typeface="Times New Roman" panose="02020603050405020304" pitchFamily="18" charset="0"/>
                <a:ea typeface="Times New Roman" panose="02020603050405020304" pitchFamily="18" charset="0"/>
              </a:rPr>
              <a:t>Configure Detection Settings for Common Network Attacks</a:t>
            </a:r>
            <a:endParaRPr lang="en-US" dirty="0">
              <a:solidFill>
                <a:schemeClr val="bg1"/>
              </a:solidFill>
            </a:endParaRPr>
          </a:p>
        </p:txBody>
      </p:sp>
    </p:spTree>
    <p:extLst>
      <p:ext uri="{BB962C8B-B14F-4D97-AF65-F5344CB8AC3E}">
        <p14:creationId xmlns:p14="http://schemas.microsoft.com/office/powerpoint/2010/main" val="267154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200"/>
            <a:ext cx="7620000" cy="762000"/>
          </a:xfrm>
        </p:spPr>
        <p:txBody>
          <a:bodyPr>
            <a:normAutofit fontScale="90000"/>
          </a:bodyPr>
          <a:lstStyle/>
          <a:p>
            <a:pPr lvl="1" algn="ctr" rtl="0">
              <a:spcBef>
                <a:spcPct val="0"/>
              </a:spcBef>
            </a:pPr>
            <a:r>
              <a:rPr lang="vi-VN" sz="2800" b="1" dirty="0">
                <a:solidFill>
                  <a:schemeClr val="bg1"/>
                </a:solidFill>
              </a:rPr>
              <a:t>Web </a:t>
            </a:r>
            <a:r>
              <a:rPr lang="vi-VN" sz="2800" b="1" dirty="0" smtClean="0">
                <a:solidFill>
                  <a:schemeClr val="bg1"/>
                </a:solidFill>
              </a:rPr>
              <a:t>Filtering</a:t>
            </a:r>
            <a:r>
              <a:rPr lang="en-US" sz="3100" dirty="0" smtClean="0">
                <a:solidFill>
                  <a:schemeClr val="bg1"/>
                </a:solidFill>
                <a:latin typeface="Times New Roman" panose="02020603050405020304" pitchFamily="18" charset="0"/>
                <a:cs typeface="Times New Roman" panose="02020603050405020304" pitchFamily="18" charset="0"/>
              </a:rPr>
              <a:t/>
            </a:r>
            <a:br>
              <a:rPr lang="en-US" sz="3100" dirty="0" smtClean="0">
                <a:solidFill>
                  <a:schemeClr val="bg1"/>
                </a:solidFill>
                <a:latin typeface="Times New Roman" panose="02020603050405020304" pitchFamily="18" charset="0"/>
                <a:cs typeface="Times New Roman" panose="02020603050405020304" pitchFamily="18" charset="0"/>
              </a:rPr>
            </a:br>
            <a:r>
              <a:rPr lang="en-US" sz="2000" dirty="0" err="1" smtClean="0">
                <a:solidFill>
                  <a:schemeClr val="bg1"/>
                </a:solidFill>
                <a:latin typeface="Times New Roman" panose="02020603050405020304" pitchFamily="18" charset="0"/>
                <a:cs typeface="Times New Roman" panose="02020603050405020304" pitchFamily="18" charset="0"/>
              </a:rPr>
              <a:t>Nguyên</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lý</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hoạt</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động</a:t>
            </a: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endParaRPr lang="en-US" dirty="0"/>
          </a:p>
        </p:txBody>
      </p:sp>
      <p:sp>
        <p:nvSpPr>
          <p:cNvPr id="3" name="Rectangle 2"/>
          <p:cNvSpPr/>
          <p:nvPr/>
        </p:nvSpPr>
        <p:spPr>
          <a:xfrm>
            <a:off x="196403" y="3276600"/>
            <a:ext cx="8795197" cy="646331"/>
          </a:xfrm>
          <a:prstGeom prst="rect">
            <a:avLst/>
          </a:prstGeom>
        </p:spPr>
        <p:txBody>
          <a:bodyPr wrap="square">
            <a:spAutoFit/>
          </a:bodyPr>
          <a:lstStyle/>
          <a:p>
            <a:r>
              <a:rPr lang="vi-VN" dirty="0">
                <a:solidFill>
                  <a:schemeClr val="bg1"/>
                </a:solidFill>
                <a:latin typeface="+mj-lt"/>
              </a:rPr>
              <a:t>Cung cấp cơ sở dữ liệu chứa hàng triệu website và chia theo thể loại, chủ đề giúp người quản trị mạng có thể lọc web dễ dàng hơn. </a:t>
            </a:r>
            <a:endParaRPr lang="en-US" dirty="0">
              <a:solidFill>
                <a:schemeClr val="bg1"/>
              </a:solidFill>
              <a:latin typeface="+mj-lt"/>
            </a:endParaRPr>
          </a:p>
        </p:txBody>
      </p:sp>
    </p:spTree>
    <p:extLst>
      <p:ext uri="{BB962C8B-B14F-4D97-AF65-F5344CB8AC3E}">
        <p14:creationId xmlns:p14="http://schemas.microsoft.com/office/powerpoint/2010/main" val="3451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200"/>
            <a:ext cx="7620000" cy="762000"/>
          </a:xfrm>
        </p:spPr>
        <p:txBody>
          <a:bodyPr>
            <a:normAutofit fontScale="90000"/>
          </a:bodyPr>
          <a:lstStyle/>
          <a:p>
            <a:pPr lvl="1" algn="ctr" rtl="0">
              <a:spcBef>
                <a:spcPct val="0"/>
              </a:spcBef>
            </a:pPr>
            <a:r>
              <a:rPr lang="vi-VN" sz="2800" b="1" dirty="0">
                <a:solidFill>
                  <a:schemeClr val="bg1"/>
                </a:solidFill>
              </a:rPr>
              <a:t>Web </a:t>
            </a:r>
            <a:r>
              <a:rPr lang="vi-VN" sz="2800" b="1" dirty="0" smtClean="0">
                <a:solidFill>
                  <a:schemeClr val="bg1"/>
                </a:solidFill>
              </a:rPr>
              <a:t>Filtering</a:t>
            </a:r>
            <a:r>
              <a:rPr lang="en-US" sz="3100" dirty="0" smtClean="0">
                <a:solidFill>
                  <a:schemeClr val="bg1"/>
                </a:solidFill>
                <a:latin typeface="Times New Roman" panose="02020603050405020304" pitchFamily="18" charset="0"/>
                <a:cs typeface="Times New Roman" panose="02020603050405020304" pitchFamily="18" charset="0"/>
              </a:rPr>
              <a:t/>
            </a:r>
            <a:br>
              <a:rPr lang="en-US" sz="3100" dirty="0" smtClean="0">
                <a:solidFill>
                  <a:schemeClr val="bg1"/>
                </a:solidFill>
                <a:latin typeface="Times New Roman" panose="02020603050405020304" pitchFamily="18" charset="0"/>
                <a:cs typeface="Times New Roman" panose="02020603050405020304" pitchFamily="18" charset="0"/>
              </a:rPr>
            </a:br>
            <a:r>
              <a:rPr lang="en-US" sz="2000" dirty="0" err="1" smtClean="0">
                <a:solidFill>
                  <a:schemeClr val="bg1"/>
                </a:solidFill>
                <a:latin typeface="Times New Roman" panose="02020603050405020304" pitchFamily="18" charset="0"/>
                <a:cs typeface="Times New Roman" panose="02020603050405020304" pitchFamily="18" charset="0"/>
              </a:rPr>
              <a:t>Các</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bước</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thực</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hiện</a:t>
            </a: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endParaRPr lang="en-US" dirty="0"/>
          </a:p>
        </p:txBody>
      </p:sp>
      <p:sp>
        <p:nvSpPr>
          <p:cNvPr id="3" name="Rectangle 2"/>
          <p:cNvSpPr/>
          <p:nvPr/>
        </p:nvSpPr>
        <p:spPr>
          <a:xfrm>
            <a:off x="348803" y="1981200"/>
            <a:ext cx="8795197" cy="369332"/>
          </a:xfrm>
          <a:prstGeom prst="rect">
            <a:avLst/>
          </a:prstGeom>
        </p:spPr>
        <p:txBody>
          <a:bodyPr wrap="square">
            <a:spAutoFit/>
          </a:bodyPr>
          <a:lstStyle/>
          <a:p>
            <a:r>
              <a:rPr lang="vi-VN" dirty="0">
                <a:solidFill>
                  <a:schemeClr val="bg1"/>
                </a:solidFill>
                <a:latin typeface="+mj-lt"/>
              </a:rPr>
              <a:t>Chuột phải rule Allow Web Access chọn Properties</a:t>
            </a:r>
            <a:endParaRPr lang="en-US" dirty="0">
              <a:solidFill>
                <a:schemeClr val="bg1"/>
              </a:solidFill>
              <a:latin typeface="+mj-lt"/>
            </a:endParaRPr>
          </a:p>
        </p:txBody>
      </p:sp>
      <p:pic>
        <p:nvPicPr>
          <p:cNvPr id="4" name="Picture 3" descr="http://thuc.nhatnghe.vn/TMG/Part6-WebFiltering/WebFiltering001.png"/>
          <p:cNvPicPr/>
          <p:nvPr/>
        </p:nvPicPr>
        <p:blipFill>
          <a:blip r:embed="rId2">
            <a:extLst>
              <a:ext uri="{28A0092B-C50C-407E-A947-70E740481C1C}">
                <a14:useLocalDpi xmlns:a14="http://schemas.microsoft.com/office/drawing/2010/main" val="0"/>
              </a:ext>
            </a:extLst>
          </a:blip>
          <a:srcRect/>
          <a:stretch>
            <a:fillRect/>
          </a:stretch>
        </p:blipFill>
        <p:spPr bwMode="auto">
          <a:xfrm>
            <a:off x="378854" y="2350532"/>
            <a:ext cx="8460346" cy="4278868"/>
          </a:xfrm>
          <a:prstGeom prst="rect">
            <a:avLst/>
          </a:prstGeom>
          <a:noFill/>
          <a:ln>
            <a:noFill/>
          </a:ln>
        </p:spPr>
      </p:pic>
    </p:spTree>
    <p:extLst>
      <p:ext uri="{BB962C8B-B14F-4D97-AF65-F5344CB8AC3E}">
        <p14:creationId xmlns:p14="http://schemas.microsoft.com/office/powerpoint/2010/main" val="3316944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200"/>
            <a:ext cx="7620000" cy="762000"/>
          </a:xfrm>
        </p:spPr>
        <p:txBody>
          <a:bodyPr>
            <a:normAutofit fontScale="90000"/>
          </a:bodyPr>
          <a:lstStyle/>
          <a:p>
            <a:pPr lvl="1" algn="ctr" rtl="0">
              <a:spcBef>
                <a:spcPct val="0"/>
              </a:spcBef>
            </a:pPr>
            <a:r>
              <a:rPr lang="vi-VN" sz="2800" b="1" dirty="0">
                <a:solidFill>
                  <a:schemeClr val="bg1"/>
                </a:solidFill>
              </a:rPr>
              <a:t>Web </a:t>
            </a:r>
            <a:r>
              <a:rPr lang="vi-VN" sz="2800" b="1" dirty="0" smtClean="0">
                <a:solidFill>
                  <a:schemeClr val="bg1"/>
                </a:solidFill>
              </a:rPr>
              <a:t>Filtering</a:t>
            </a:r>
            <a:r>
              <a:rPr lang="en-US" sz="3100" dirty="0" smtClean="0">
                <a:solidFill>
                  <a:schemeClr val="bg1"/>
                </a:solidFill>
                <a:latin typeface="Times New Roman" panose="02020603050405020304" pitchFamily="18" charset="0"/>
                <a:cs typeface="Times New Roman" panose="02020603050405020304" pitchFamily="18" charset="0"/>
              </a:rPr>
              <a:t/>
            </a:r>
            <a:br>
              <a:rPr lang="en-US" sz="3100" dirty="0" smtClean="0">
                <a:solidFill>
                  <a:schemeClr val="bg1"/>
                </a:solidFill>
                <a:latin typeface="Times New Roman" panose="02020603050405020304" pitchFamily="18" charset="0"/>
                <a:cs typeface="Times New Roman" panose="02020603050405020304" pitchFamily="18" charset="0"/>
              </a:rPr>
            </a:br>
            <a:r>
              <a:rPr lang="en-US" sz="2000" dirty="0" err="1" smtClean="0">
                <a:solidFill>
                  <a:schemeClr val="bg1"/>
                </a:solidFill>
                <a:latin typeface="Times New Roman" panose="02020603050405020304" pitchFamily="18" charset="0"/>
                <a:cs typeface="Times New Roman" panose="02020603050405020304" pitchFamily="18" charset="0"/>
              </a:rPr>
              <a:t>Các</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bước</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thực</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hiện</a:t>
            </a: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endParaRPr lang="en-US" dirty="0"/>
          </a:p>
        </p:txBody>
      </p:sp>
      <p:sp>
        <p:nvSpPr>
          <p:cNvPr id="3" name="Rectangle 2"/>
          <p:cNvSpPr/>
          <p:nvPr/>
        </p:nvSpPr>
        <p:spPr>
          <a:xfrm>
            <a:off x="348803" y="1981200"/>
            <a:ext cx="8795197" cy="369332"/>
          </a:xfrm>
          <a:prstGeom prst="rect">
            <a:avLst/>
          </a:prstGeom>
        </p:spPr>
        <p:txBody>
          <a:bodyPr wrap="square">
            <a:spAutoFit/>
          </a:bodyPr>
          <a:lstStyle/>
          <a:p>
            <a:r>
              <a:rPr lang="vi-VN" dirty="0">
                <a:solidFill>
                  <a:schemeClr val="bg1"/>
                </a:solidFill>
                <a:latin typeface="+mj-lt"/>
              </a:rPr>
              <a:t>Chọn tab To</a:t>
            </a:r>
            <a:endParaRPr lang="en-US" dirty="0">
              <a:solidFill>
                <a:schemeClr val="bg1"/>
              </a:solidFill>
              <a:latin typeface="+mj-lt"/>
            </a:endParaRPr>
          </a:p>
        </p:txBody>
      </p:sp>
      <p:pic>
        <p:nvPicPr>
          <p:cNvPr id="5" name="Picture 4" descr="http://thuc.nhatnghe.vn/TMG/Part6-WebFiltering/WebFiltering002.png"/>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993006"/>
            <a:ext cx="4343400" cy="4712594"/>
          </a:xfrm>
          <a:prstGeom prst="rect">
            <a:avLst/>
          </a:prstGeom>
          <a:noFill/>
          <a:ln>
            <a:noFill/>
          </a:ln>
        </p:spPr>
      </p:pic>
    </p:spTree>
    <p:extLst>
      <p:ext uri="{BB962C8B-B14F-4D97-AF65-F5344CB8AC3E}">
        <p14:creationId xmlns:p14="http://schemas.microsoft.com/office/powerpoint/2010/main" val="152088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200"/>
            <a:ext cx="7620000" cy="762000"/>
          </a:xfrm>
        </p:spPr>
        <p:txBody>
          <a:bodyPr>
            <a:normAutofit fontScale="90000"/>
          </a:bodyPr>
          <a:lstStyle/>
          <a:p>
            <a:pPr lvl="1" algn="ctr" rtl="0">
              <a:spcBef>
                <a:spcPct val="0"/>
              </a:spcBef>
            </a:pPr>
            <a:r>
              <a:rPr lang="vi-VN" sz="2800" b="1" dirty="0">
                <a:solidFill>
                  <a:schemeClr val="bg1"/>
                </a:solidFill>
              </a:rPr>
              <a:t>Web </a:t>
            </a:r>
            <a:r>
              <a:rPr lang="vi-VN" sz="2800" b="1" dirty="0" smtClean="0">
                <a:solidFill>
                  <a:schemeClr val="bg1"/>
                </a:solidFill>
              </a:rPr>
              <a:t>Filtering</a:t>
            </a:r>
            <a:r>
              <a:rPr lang="en-US" sz="3100" dirty="0" smtClean="0">
                <a:solidFill>
                  <a:schemeClr val="bg1"/>
                </a:solidFill>
                <a:latin typeface="Times New Roman" panose="02020603050405020304" pitchFamily="18" charset="0"/>
                <a:cs typeface="Times New Roman" panose="02020603050405020304" pitchFamily="18" charset="0"/>
              </a:rPr>
              <a:t/>
            </a:r>
            <a:br>
              <a:rPr lang="en-US" sz="3100" dirty="0" smtClean="0">
                <a:solidFill>
                  <a:schemeClr val="bg1"/>
                </a:solidFill>
                <a:latin typeface="Times New Roman" panose="02020603050405020304" pitchFamily="18" charset="0"/>
                <a:cs typeface="Times New Roman" panose="02020603050405020304" pitchFamily="18" charset="0"/>
              </a:rPr>
            </a:br>
            <a:r>
              <a:rPr lang="en-US" sz="2000" dirty="0" err="1" smtClean="0">
                <a:solidFill>
                  <a:schemeClr val="bg1"/>
                </a:solidFill>
                <a:latin typeface="Times New Roman" panose="02020603050405020304" pitchFamily="18" charset="0"/>
                <a:cs typeface="Times New Roman" panose="02020603050405020304" pitchFamily="18" charset="0"/>
              </a:rPr>
              <a:t>Các</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bước</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thực</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hiện</a:t>
            </a: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endParaRPr lang="en-US" dirty="0"/>
          </a:p>
        </p:txBody>
      </p:sp>
      <p:sp>
        <p:nvSpPr>
          <p:cNvPr id="3" name="Rectangle 2"/>
          <p:cNvSpPr/>
          <p:nvPr/>
        </p:nvSpPr>
        <p:spPr>
          <a:xfrm>
            <a:off x="348803" y="1981200"/>
            <a:ext cx="1708597" cy="1477328"/>
          </a:xfrm>
          <a:prstGeom prst="rect">
            <a:avLst/>
          </a:prstGeom>
        </p:spPr>
        <p:txBody>
          <a:bodyPr wrap="square">
            <a:spAutoFit/>
          </a:bodyPr>
          <a:lstStyle/>
          <a:p>
            <a:r>
              <a:rPr lang="vi-VN" dirty="0">
                <a:solidFill>
                  <a:schemeClr val="bg1"/>
                </a:solidFill>
                <a:latin typeface="+mj-lt"/>
              </a:rPr>
              <a:t>Chọn Add phần Exceptions để loại trừ các website mong muốn</a:t>
            </a:r>
            <a:endParaRPr lang="en-US" dirty="0">
              <a:solidFill>
                <a:schemeClr val="bg1"/>
              </a:solidFill>
              <a:latin typeface="+mj-lt"/>
            </a:endParaRPr>
          </a:p>
        </p:txBody>
      </p:sp>
      <p:pic>
        <p:nvPicPr>
          <p:cNvPr id="6" name="Picture 5" descr="http://thuc.nhatnghe.vn/TMG/Part6-WebFiltering/WebFiltering003.png"/>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993006"/>
            <a:ext cx="4343400" cy="4712594"/>
          </a:xfrm>
          <a:prstGeom prst="rect">
            <a:avLst/>
          </a:prstGeom>
          <a:noFill/>
          <a:ln>
            <a:noFill/>
          </a:ln>
        </p:spPr>
      </p:pic>
    </p:spTree>
    <p:extLst>
      <p:ext uri="{BB962C8B-B14F-4D97-AF65-F5344CB8AC3E}">
        <p14:creationId xmlns:p14="http://schemas.microsoft.com/office/powerpoint/2010/main" val="389336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200"/>
            <a:ext cx="7620000" cy="762000"/>
          </a:xfrm>
        </p:spPr>
        <p:txBody>
          <a:bodyPr>
            <a:normAutofit fontScale="90000"/>
          </a:bodyPr>
          <a:lstStyle/>
          <a:p>
            <a:pPr lvl="1" algn="ctr" rtl="0">
              <a:spcBef>
                <a:spcPct val="0"/>
              </a:spcBef>
            </a:pPr>
            <a:r>
              <a:rPr lang="vi-VN" sz="2800" b="1" dirty="0">
                <a:solidFill>
                  <a:schemeClr val="bg1"/>
                </a:solidFill>
              </a:rPr>
              <a:t>Web </a:t>
            </a:r>
            <a:r>
              <a:rPr lang="vi-VN" sz="2800" b="1" dirty="0" smtClean="0">
                <a:solidFill>
                  <a:schemeClr val="bg1"/>
                </a:solidFill>
              </a:rPr>
              <a:t>Filtering</a:t>
            </a:r>
            <a:r>
              <a:rPr lang="en-US" sz="3100" dirty="0" smtClean="0">
                <a:solidFill>
                  <a:schemeClr val="bg1"/>
                </a:solidFill>
                <a:latin typeface="Times New Roman" panose="02020603050405020304" pitchFamily="18" charset="0"/>
                <a:cs typeface="Times New Roman" panose="02020603050405020304" pitchFamily="18" charset="0"/>
              </a:rPr>
              <a:t/>
            </a:r>
            <a:br>
              <a:rPr lang="en-US" sz="3100" dirty="0" smtClean="0">
                <a:solidFill>
                  <a:schemeClr val="bg1"/>
                </a:solidFill>
                <a:latin typeface="Times New Roman" panose="02020603050405020304" pitchFamily="18" charset="0"/>
                <a:cs typeface="Times New Roman" panose="02020603050405020304" pitchFamily="18" charset="0"/>
              </a:rPr>
            </a:br>
            <a:r>
              <a:rPr lang="en-US" sz="2000" dirty="0" err="1" smtClean="0">
                <a:solidFill>
                  <a:schemeClr val="bg1"/>
                </a:solidFill>
                <a:latin typeface="Times New Roman" panose="02020603050405020304" pitchFamily="18" charset="0"/>
                <a:cs typeface="Times New Roman" panose="02020603050405020304" pitchFamily="18" charset="0"/>
              </a:rPr>
              <a:t>Các</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bước</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thực</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hiện</a:t>
            </a: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endParaRPr lang="en-US" dirty="0"/>
          </a:p>
        </p:txBody>
      </p:sp>
      <p:sp>
        <p:nvSpPr>
          <p:cNvPr id="3" name="Rectangle 2"/>
          <p:cNvSpPr/>
          <p:nvPr/>
        </p:nvSpPr>
        <p:spPr>
          <a:xfrm>
            <a:off x="348803" y="1981200"/>
            <a:ext cx="1860997" cy="369332"/>
          </a:xfrm>
          <a:prstGeom prst="rect">
            <a:avLst/>
          </a:prstGeom>
        </p:spPr>
        <p:txBody>
          <a:bodyPr wrap="square">
            <a:spAutoFit/>
          </a:bodyPr>
          <a:lstStyle/>
          <a:p>
            <a:r>
              <a:rPr lang="vi-VN" dirty="0">
                <a:solidFill>
                  <a:schemeClr val="bg1"/>
                </a:solidFill>
                <a:latin typeface="+mj-lt"/>
              </a:rPr>
              <a:t>Chọn Chat &gt; Add</a:t>
            </a:r>
            <a:endParaRPr lang="en-US" dirty="0">
              <a:solidFill>
                <a:schemeClr val="bg1"/>
              </a:solidFill>
              <a:latin typeface="+mj-lt"/>
            </a:endParaRPr>
          </a:p>
        </p:txBody>
      </p:sp>
      <p:pic>
        <p:nvPicPr>
          <p:cNvPr id="5" name="Picture 4" descr="http://thuc.nhatnghe.vn/TMG/Part6-WebFiltering/WebFiltering004.png"/>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017690"/>
            <a:ext cx="4343400" cy="4687910"/>
          </a:xfrm>
          <a:prstGeom prst="rect">
            <a:avLst/>
          </a:prstGeom>
          <a:noFill/>
          <a:ln>
            <a:noFill/>
          </a:ln>
        </p:spPr>
      </p:pic>
    </p:spTree>
    <p:extLst>
      <p:ext uri="{BB962C8B-B14F-4D97-AF65-F5344CB8AC3E}">
        <p14:creationId xmlns:p14="http://schemas.microsoft.com/office/powerpoint/2010/main" val="284785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200"/>
            <a:ext cx="7620000" cy="762000"/>
          </a:xfrm>
        </p:spPr>
        <p:txBody>
          <a:bodyPr>
            <a:normAutofit fontScale="90000"/>
          </a:bodyPr>
          <a:lstStyle/>
          <a:p>
            <a:pPr lvl="1" algn="ctr" rtl="0">
              <a:spcBef>
                <a:spcPct val="0"/>
              </a:spcBef>
            </a:pPr>
            <a:r>
              <a:rPr lang="vi-VN" sz="2800" b="1" dirty="0">
                <a:solidFill>
                  <a:schemeClr val="bg1"/>
                </a:solidFill>
              </a:rPr>
              <a:t>Web </a:t>
            </a:r>
            <a:r>
              <a:rPr lang="vi-VN" sz="2800" b="1" dirty="0" smtClean="0">
                <a:solidFill>
                  <a:schemeClr val="bg1"/>
                </a:solidFill>
              </a:rPr>
              <a:t>Filtering</a:t>
            </a:r>
            <a:r>
              <a:rPr lang="en-US" sz="3100" dirty="0" smtClean="0">
                <a:solidFill>
                  <a:schemeClr val="bg1"/>
                </a:solidFill>
                <a:latin typeface="Times New Roman" panose="02020603050405020304" pitchFamily="18" charset="0"/>
                <a:cs typeface="Times New Roman" panose="02020603050405020304" pitchFamily="18" charset="0"/>
              </a:rPr>
              <a:t/>
            </a:r>
            <a:br>
              <a:rPr lang="en-US" sz="3100" dirty="0" smtClean="0">
                <a:solidFill>
                  <a:schemeClr val="bg1"/>
                </a:solidFill>
                <a:latin typeface="Times New Roman" panose="02020603050405020304" pitchFamily="18" charset="0"/>
                <a:cs typeface="Times New Roman" panose="02020603050405020304" pitchFamily="18" charset="0"/>
              </a:rPr>
            </a:br>
            <a:r>
              <a:rPr lang="en-US" sz="2000" dirty="0" err="1" smtClean="0">
                <a:solidFill>
                  <a:schemeClr val="bg1"/>
                </a:solidFill>
                <a:latin typeface="Times New Roman" panose="02020603050405020304" pitchFamily="18" charset="0"/>
                <a:cs typeface="Times New Roman" panose="02020603050405020304" pitchFamily="18" charset="0"/>
              </a:rPr>
              <a:t>Các</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bước</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thực</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hiện</a:t>
            </a: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endParaRPr lang="en-US" dirty="0"/>
          </a:p>
        </p:txBody>
      </p:sp>
      <p:sp>
        <p:nvSpPr>
          <p:cNvPr id="3" name="Rectangle 2"/>
          <p:cNvSpPr/>
          <p:nvPr/>
        </p:nvSpPr>
        <p:spPr>
          <a:xfrm>
            <a:off x="348803" y="1981200"/>
            <a:ext cx="1860997" cy="1477328"/>
          </a:xfrm>
          <a:prstGeom prst="rect">
            <a:avLst/>
          </a:prstGeom>
        </p:spPr>
        <p:txBody>
          <a:bodyPr wrap="square">
            <a:spAutoFit/>
          </a:bodyPr>
          <a:lstStyle/>
          <a:p>
            <a:r>
              <a:rPr lang="vi-VN" dirty="0">
                <a:solidFill>
                  <a:schemeClr val="bg1"/>
                </a:solidFill>
                <a:latin typeface="+mj-lt"/>
              </a:rPr>
              <a:t>Thực hiện tự chọn Free Hosting, Shopping, Web E-mail, chọn OK</a:t>
            </a:r>
            <a:endParaRPr lang="en-US" dirty="0">
              <a:solidFill>
                <a:schemeClr val="bg1"/>
              </a:solidFill>
              <a:latin typeface="+mj-lt"/>
            </a:endParaRPr>
          </a:p>
        </p:txBody>
      </p:sp>
      <p:pic>
        <p:nvPicPr>
          <p:cNvPr id="6" name="Picture 5" descr="http://thuc.nhatnghe.vn/TMG/Part6-WebFiltering/WebFiltering005.png"/>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025202"/>
            <a:ext cx="4343400" cy="4680398"/>
          </a:xfrm>
          <a:prstGeom prst="rect">
            <a:avLst/>
          </a:prstGeom>
          <a:noFill/>
          <a:ln>
            <a:noFill/>
          </a:ln>
        </p:spPr>
      </p:pic>
    </p:spTree>
    <p:extLst>
      <p:ext uri="{BB962C8B-B14F-4D97-AF65-F5344CB8AC3E}">
        <p14:creationId xmlns:p14="http://schemas.microsoft.com/office/powerpoint/2010/main" val="2636490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200"/>
            <a:ext cx="7620000" cy="762000"/>
          </a:xfrm>
        </p:spPr>
        <p:txBody>
          <a:bodyPr>
            <a:normAutofit fontScale="90000"/>
          </a:bodyPr>
          <a:lstStyle/>
          <a:p>
            <a:pPr lvl="1" algn="ctr" rtl="0">
              <a:spcBef>
                <a:spcPct val="0"/>
              </a:spcBef>
            </a:pPr>
            <a:r>
              <a:rPr lang="vi-VN" sz="2800" b="1" dirty="0">
                <a:solidFill>
                  <a:schemeClr val="bg1"/>
                </a:solidFill>
              </a:rPr>
              <a:t>Web </a:t>
            </a:r>
            <a:r>
              <a:rPr lang="vi-VN" sz="2800" b="1" dirty="0" smtClean="0">
                <a:solidFill>
                  <a:schemeClr val="bg1"/>
                </a:solidFill>
              </a:rPr>
              <a:t>Filtering</a:t>
            </a:r>
            <a:r>
              <a:rPr lang="en-US" sz="3100" dirty="0" smtClean="0">
                <a:solidFill>
                  <a:schemeClr val="bg1"/>
                </a:solidFill>
                <a:latin typeface="Times New Roman" panose="02020603050405020304" pitchFamily="18" charset="0"/>
                <a:cs typeface="Times New Roman" panose="02020603050405020304" pitchFamily="18" charset="0"/>
              </a:rPr>
              <a:t/>
            </a:r>
            <a:br>
              <a:rPr lang="en-US" sz="3100" dirty="0" smtClean="0">
                <a:solidFill>
                  <a:schemeClr val="bg1"/>
                </a:solidFill>
                <a:latin typeface="Times New Roman" panose="02020603050405020304" pitchFamily="18" charset="0"/>
                <a:cs typeface="Times New Roman" panose="02020603050405020304" pitchFamily="18" charset="0"/>
              </a:rPr>
            </a:br>
            <a:r>
              <a:rPr lang="en-US" sz="2000" dirty="0" err="1" smtClean="0">
                <a:solidFill>
                  <a:schemeClr val="bg1"/>
                </a:solidFill>
                <a:latin typeface="Times New Roman" panose="02020603050405020304" pitchFamily="18" charset="0"/>
                <a:cs typeface="Times New Roman" panose="02020603050405020304" pitchFamily="18" charset="0"/>
              </a:rPr>
              <a:t>Các</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bước</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thực</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hiện</a:t>
            </a: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endParaRPr lang="en-US" dirty="0"/>
          </a:p>
        </p:txBody>
      </p:sp>
      <p:sp>
        <p:nvSpPr>
          <p:cNvPr id="3" name="Rectangle 2"/>
          <p:cNvSpPr/>
          <p:nvPr/>
        </p:nvSpPr>
        <p:spPr>
          <a:xfrm>
            <a:off x="348803" y="1981200"/>
            <a:ext cx="8795197" cy="369332"/>
          </a:xfrm>
          <a:prstGeom prst="rect">
            <a:avLst/>
          </a:prstGeom>
        </p:spPr>
        <p:txBody>
          <a:bodyPr wrap="square">
            <a:spAutoFit/>
          </a:bodyPr>
          <a:lstStyle/>
          <a:p>
            <a:r>
              <a:rPr lang="vi-VN" dirty="0">
                <a:solidFill>
                  <a:schemeClr val="bg1"/>
                </a:solidFill>
                <a:latin typeface="+mj-lt"/>
              </a:rPr>
              <a:t>Chọn Apply</a:t>
            </a:r>
            <a:endParaRPr lang="en-US" dirty="0">
              <a:solidFill>
                <a:schemeClr val="bg1"/>
              </a:solidFill>
              <a:latin typeface="+mj-lt"/>
            </a:endParaRPr>
          </a:p>
        </p:txBody>
      </p:sp>
      <p:pic>
        <p:nvPicPr>
          <p:cNvPr id="5" name="Picture 4" descr="http://thuc.nhatnghe.vn/TMG/Part6-WebFiltering/WebFiltering006.png"/>
          <p:cNvPicPr/>
          <p:nvPr/>
        </p:nvPicPr>
        <p:blipFill>
          <a:blip r:embed="rId2">
            <a:extLst>
              <a:ext uri="{28A0092B-C50C-407E-A947-70E740481C1C}">
                <a14:useLocalDpi xmlns:a14="http://schemas.microsoft.com/office/drawing/2010/main" val="0"/>
              </a:ext>
            </a:extLst>
          </a:blip>
          <a:srcRect/>
          <a:stretch>
            <a:fillRect/>
          </a:stretch>
        </p:blipFill>
        <p:spPr bwMode="auto">
          <a:xfrm>
            <a:off x="348803" y="2350532"/>
            <a:ext cx="8490397" cy="4278868"/>
          </a:xfrm>
          <a:prstGeom prst="rect">
            <a:avLst/>
          </a:prstGeom>
          <a:noFill/>
          <a:ln>
            <a:noFill/>
          </a:ln>
        </p:spPr>
      </p:pic>
    </p:spTree>
    <p:extLst>
      <p:ext uri="{BB962C8B-B14F-4D97-AF65-F5344CB8AC3E}">
        <p14:creationId xmlns:p14="http://schemas.microsoft.com/office/powerpoint/2010/main" val="2651605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200"/>
            <a:ext cx="7620000" cy="762000"/>
          </a:xfrm>
        </p:spPr>
        <p:txBody>
          <a:bodyPr>
            <a:normAutofit fontScale="90000"/>
          </a:bodyPr>
          <a:lstStyle/>
          <a:p>
            <a:pPr lvl="1" algn="ctr" rtl="0">
              <a:spcBef>
                <a:spcPct val="0"/>
              </a:spcBef>
            </a:pPr>
            <a:r>
              <a:rPr lang="vi-VN" sz="2800" b="1" dirty="0">
                <a:solidFill>
                  <a:schemeClr val="bg1"/>
                </a:solidFill>
              </a:rPr>
              <a:t>Web </a:t>
            </a:r>
            <a:r>
              <a:rPr lang="vi-VN" sz="2800" b="1" dirty="0" smtClean="0">
                <a:solidFill>
                  <a:schemeClr val="bg1"/>
                </a:solidFill>
              </a:rPr>
              <a:t>Filtering</a:t>
            </a:r>
            <a:r>
              <a:rPr lang="en-US" sz="3100" dirty="0" smtClean="0">
                <a:solidFill>
                  <a:schemeClr val="bg1"/>
                </a:solidFill>
                <a:latin typeface="Times New Roman" panose="02020603050405020304" pitchFamily="18" charset="0"/>
                <a:cs typeface="Times New Roman" panose="02020603050405020304" pitchFamily="18" charset="0"/>
              </a:rPr>
              <a:t/>
            </a:r>
            <a:br>
              <a:rPr lang="en-US" sz="3100" dirty="0" smtClean="0">
                <a:solidFill>
                  <a:schemeClr val="bg1"/>
                </a:solidFill>
                <a:latin typeface="Times New Roman" panose="02020603050405020304" pitchFamily="18" charset="0"/>
                <a:cs typeface="Times New Roman" panose="02020603050405020304" pitchFamily="18" charset="0"/>
              </a:rPr>
            </a:br>
            <a:r>
              <a:rPr lang="en-US" sz="2000" dirty="0" err="1" smtClean="0">
                <a:solidFill>
                  <a:schemeClr val="bg1"/>
                </a:solidFill>
                <a:latin typeface="Times New Roman" panose="02020603050405020304" pitchFamily="18" charset="0"/>
                <a:cs typeface="Times New Roman" panose="02020603050405020304" pitchFamily="18" charset="0"/>
              </a:rPr>
              <a:t>Các</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bước</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thực</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hiện</a:t>
            </a: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endParaRPr lang="en-US" dirty="0"/>
          </a:p>
        </p:txBody>
      </p:sp>
      <p:sp>
        <p:nvSpPr>
          <p:cNvPr id="3" name="Rectangle 2"/>
          <p:cNvSpPr/>
          <p:nvPr/>
        </p:nvSpPr>
        <p:spPr>
          <a:xfrm>
            <a:off x="348803" y="1981200"/>
            <a:ext cx="8795197" cy="369332"/>
          </a:xfrm>
          <a:prstGeom prst="rect">
            <a:avLst/>
          </a:prstGeom>
        </p:spPr>
        <p:txBody>
          <a:bodyPr wrap="square">
            <a:spAutoFit/>
          </a:bodyPr>
          <a:lstStyle/>
          <a:p>
            <a:r>
              <a:rPr lang="en-US" dirty="0">
                <a:solidFill>
                  <a:schemeClr val="bg1"/>
                </a:solidFill>
                <a:latin typeface="+mj-lt"/>
              </a:rPr>
              <a:t>T</a:t>
            </a:r>
            <a:r>
              <a:rPr lang="vi-VN" dirty="0" smtClean="0">
                <a:solidFill>
                  <a:schemeClr val="bg1"/>
                </a:solidFill>
                <a:latin typeface="+mj-lt"/>
              </a:rPr>
              <a:t>hử </a:t>
            </a:r>
            <a:r>
              <a:rPr lang="vi-VN" dirty="0">
                <a:solidFill>
                  <a:schemeClr val="bg1"/>
                </a:solidFill>
                <a:latin typeface="+mj-lt"/>
              </a:rPr>
              <a:t>vào các trang web mail như gmail.com thì đã bị TMG chặn</a:t>
            </a:r>
            <a:endParaRPr lang="en-US" dirty="0">
              <a:solidFill>
                <a:schemeClr val="bg1"/>
              </a:solidFill>
              <a:latin typeface="+mj-lt"/>
            </a:endParaRPr>
          </a:p>
        </p:txBody>
      </p:sp>
      <p:pic>
        <p:nvPicPr>
          <p:cNvPr id="6" name="Picture 5" descr="http://thuc.nhatnghe.vn/TMG/Part6-WebFiltering/WebFiltering007.png"/>
          <p:cNvPicPr/>
          <p:nvPr/>
        </p:nvPicPr>
        <p:blipFill>
          <a:blip r:embed="rId2">
            <a:extLst>
              <a:ext uri="{28A0092B-C50C-407E-A947-70E740481C1C}">
                <a14:useLocalDpi xmlns:a14="http://schemas.microsoft.com/office/drawing/2010/main" val="0"/>
              </a:ext>
            </a:extLst>
          </a:blip>
          <a:srcRect/>
          <a:stretch>
            <a:fillRect/>
          </a:stretch>
        </p:blipFill>
        <p:spPr bwMode="auto">
          <a:xfrm>
            <a:off x="339144" y="2362338"/>
            <a:ext cx="8500056" cy="4267062"/>
          </a:xfrm>
          <a:prstGeom prst="rect">
            <a:avLst/>
          </a:prstGeom>
          <a:noFill/>
          <a:ln>
            <a:noFill/>
          </a:ln>
        </p:spPr>
      </p:pic>
    </p:spTree>
    <p:extLst>
      <p:ext uri="{BB962C8B-B14F-4D97-AF65-F5344CB8AC3E}">
        <p14:creationId xmlns:p14="http://schemas.microsoft.com/office/powerpoint/2010/main" val="3525318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200"/>
            <a:ext cx="7620000" cy="762000"/>
          </a:xfrm>
        </p:spPr>
        <p:txBody>
          <a:bodyPr>
            <a:normAutofit fontScale="90000"/>
          </a:bodyPr>
          <a:lstStyle/>
          <a:p>
            <a:pPr lvl="1" algn="ctr" rtl="0">
              <a:spcBef>
                <a:spcPct val="0"/>
              </a:spcBef>
            </a:pPr>
            <a:r>
              <a:rPr lang="vi-VN" sz="2800" b="1" dirty="0">
                <a:solidFill>
                  <a:schemeClr val="bg1"/>
                </a:solidFill>
              </a:rPr>
              <a:t>Web </a:t>
            </a:r>
            <a:r>
              <a:rPr lang="vi-VN" sz="2800" b="1" dirty="0" smtClean="0">
                <a:solidFill>
                  <a:schemeClr val="bg1"/>
                </a:solidFill>
              </a:rPr>
              <a:t>Filtering</a:t>
            </a:r>
            <a:r>
              <a:rPr lang="en-US" sz="3100" dirty="0" smtClean="0">
                <a:solidFill>
                  <a:schemeClr val="bg1"/>
                </a:solidFill>
                <a:latin typeface="Times New Roman" panose="02020603050405020304" pitchFamily="18" charset="0"/>
                <a:cs typeface="Times New Roman" panose="02020603050405020304" pitchFamily="18" charset="0"/>
              </a:rPr>
              <a:t/>
            </a:r>
            <a:br>
              <a:rPr lang="en-US" sz="3100" dirty="0" smtClean="0">
                <a:solidFill>
                  <a:schemeClr val="bg1"/>
                </a:solidFill>
                <a:latin typeface="Times New Roman" panose="02020603050405020304" pitchFamily="18" charset="0"/>
                <a:cs typeface="Times New Roman" panose="02020603050405020304" pitchFamily="18" charset="0"/>
              </a:rPr>
            </a:br>
            <a:r>
              <a:rPr lang="en-US" sz="2000" dirty="0" err="1" smtClean="0">
                <a:solidFill>
                  <a:schemeClr val="bg1"/>
                </a:solidFill>
                <a:latin typeface="Times New Roman" panose="02020603050405020304" pitchFamily="18" charset="0"/>
                <a:cs typeface="Times New Roman" panose="02020603050405020304" pitchFamily="18" charset="0"/>
              </a:rPr>
              <a:t>Các</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bước</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thực</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hiện</a:t>
            </a: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endParaRPr lang="en-US" dirty="0"/>
          </a:p>
        </p:txBody>
      </p:sp>
      <p:sp>
        <p:nvSpPr>
          <p:cNvPr id="3" name="Rectangle 2"/>
          <p:cNvSpPr/>
          <p:nvPr/>
        </p:nvSpPr>
        <p:spPr>
          <a:xfrm>
            <a:off x="348803" y="1981200"/>
            <a:ext cx="8795197" cy="369332"/>
          </a:xfrm>
          <a:prstGeom prst="rect">
            <a:avLst/>
          </a:prstGeom>
        </p:spPr>
        <p:txBody>
          <a:bodyPr wrap="square">
            <a:spAutoFit/>
          </a:bodyPr>
          <a:lstStyle/>
          <a:p>
            <a:r>
              <a:rPr lang="en-US" dirty="0">
                <a:solidFill>
                  <a:schemeClr val="bg1"/>
                </a:solidFill>
                <a:latin typeface="+mj-lt"/>
              </a:rPr>
              <a:t>W</a:t>
            </a:r>
            <a:r>
              <a:rPr lang="vi-VN" dirty="0" smtClean="0">
                <a:solidFill>
                  <a:schemeClr val="bg1"/>
                </a:solidFill>
                <a:latin typeface="+mj-lt"/>
              </a:rPr>
              <a:t>eb </a:t>
            </a:r>
            <a:r>
              <a:rPr lang="vi-VN" dirty="0">
                <a:solidFill>
                  <a:schemeClr val="bg1"/>
                </a:solidFill>
                <a:latin typeface="+mj-lt"/>
              </a:rPr>
              <a:t>site free hosting cũng không vào được</a:t>
            </a:r>
            <a:endParaRPr lang="en-US" dirty="0">
              <a:solidFill>
                <a:schemeClr val="bg1"/>
              </a:solidFill>
              <a:latin typeface="+mj-lt"/>
            </a:endParaRPr>
          </a:p>
        </p:txBody>
      </p:sp>
      <p:pic>
        <p:nvPicPr>
          <p:cNvPr id="5" name="Picture 4" descr="http://thuc.nhatnghe.vn/TMG/Part6-WebFiltering/WebFiltering008.png"/>
          <p:cNvPicPr/>
          <p:nvPr/>
        </p:nvPicPr>
        <p:blipFill>
          <a:blip r:embed="rId2">
            <a:extLst>
              <a:ext uri="{28A0092B-C50C-407E-A947-70E740481C1C}">
                <a14:useLocalDpi xmlns:a14="http://schemas.microsoft.com/office/drawing/2010/main" val="0"/>
              </a:ext>
            </a:extLst>
          </a:blip>
          <a:srcRect/>
          <a:stretch>
            <a:fillRect/>
          </a:stretch>
        </p:blipFill>
        <p:spPr bwMode="auto">
          <a:xfrm>
            <a:off x="348802" y="2381656"/>
            <a:ext cx="8490397" cy="4247744"/>
          </a:xfrm>
          <a:prstGeom prst="rect">
            <a:avLst/>
          </a:prstGeom>
          <a:noFill/>
          <a:ln>
            <a:noFill/>
          </a:ln>
        </p:spPr>
      </p:pic>
    </p:spTree>
    <p:extLst>
      <p:ext uri="{BB962C8B-B14F-4D97-AF65-F5344CB8AC3E}">
        <p14:creationId xmlns:p14="http://schemas.microsoft.com/office/powerpoint/2010/main" val="28670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Firewall </a:t>
            </a:r>
            <a:r>
              <a:rPr lang="en-US" dirty="0" err="1" smtClean="0"/>
              <a:t>là</a:t>
            </a:r>
            <a:r>
              <a:rPr lang="en-US" dirty="0" smtClean="0"/>
              <a:t> </a:t>
            </a:r>
            <a:r>
              <a:rPr lang="en-US" dirty="0" err="1" smtClean="0"/>
              <a:t>gì</a:t>
            </a:r>
            <a:r>
              <a:rPr lang="en-US" dirty="0" smtClean="0"/>
              <a:t>?</a:t>
            </a:r>
            <a:endParaRPr lang="en-US" dirty="0"/>
          </a:p>
        </p:txBody>
      </p:sp>
      <p:sp>
        <p:nvSpPr>
          <p:cNvPr id="3" name="Content Placeholder 2"/>
          <p:cNvSpPr>
            <a:spLocks noGrp="1"/>
          </p:cNvSpPr>
          <p:nvPr>
            <p:ph idx="1"/>
          </p:nvPr>
        </p:nvSpPr>
        <p:spPr>
          <a:xfrm>
            <a:off x="457200" y="1828801"/>
            <a:ext cx="8229600" cy="2286000"/>
          </a:xfrm>
        </p:spPr>
        <p:txBody>
          <a:bodyPr>
            <a:noAutofit/>
          </a:bodyPr>
          <a:lstStyle/>
          <a:p>
            <a:pPr marL="0" indent="0">
              <a:buNone/>
            </a:pPr>
            <a:r>
              <a:rPr lang="vi-VN" sz="2400" dirty="0"/>
              <a:t> </a:t>
            </a:r>
            <a:r>
              <a:rPr lang="vi-VN" sz="2400" dirty="0">
                <a:solidFill>
                  <a:schemeClr val="bg1"/>
                </a:solidFill>
                <a:latin typeface="+mj-lt"/>
              </a:rPr>
              <a:t>Trong công nghệ thông tin, firewall là một kỹ thuật được tích hợp vào hệ thống mạng để chống sự truy cập trái phép nhằm bảo vệ các nguồn thông tin nội bộ cũng như hạn chế sự xâm nhập vào hệ thống nhằm mục đích phá hoại, gây tổn thất cho tổ chức, doanh nghiệp. </a:t>
            </a:r>
            <a:endParaRPr lang="en-US" sz="2400" dirty="0">
              <a:solidFill>
                <a:schemeClr val="bg1"/>
              </a:solidFill>
              <a:latin typeface="+mj-lt"/>
            </a:endParaRPr>
          </a:p>
        </p:txBody>
      </p:sp>
      <p:pic>
        <p:nvPicPr>
          <p:cNvPr id="4" name="Picture 3" descr="clip_image002">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1295400" y="3886200"/>
            <a:ext cx="6172200" cy="2590800"/>
          </a:xfrm>
          <a:prstGeom prst="rect">
            <a:avLst/>
          </a:prstGeom>
          <a:noFill/>
          <a:ln>
            <a:noFill/>
          </a:ln>
        </p:spPr>
      </p:pic>
    </p:spTree>
    <p:extLst>
      <p:ext uri="{BB962C8B-B14F-4D97-AF65-F5344CB8AC3E}">
        <p14:creationId xmlns:p14="http://schemas.microsoft.com/office/powerpoint/2010/main" val="304206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971800"/>
            <a:ext cx="7620000" cy="1143000"/>
          </a:xfrm>
        </p:spPr>
        <p:txBody>
          <a:bodyPr/>
          <a:lstStyle/>
          <a:p>
            <a:r>
              <a:rPr lang="en-US" sz="6000" dirty="0" smtClean="0">
                <a:latin typeface="Times New Roman" panose="02020603050405020304" pitchFamily="18" charset="0"/>
                <a:cs typeface="Times New Roman" panose="02020603050405020304" pitchFamily="18" charset="0"/>
              </a:rPr>
              <a:t>DEMO</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2365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TMG</a:t>
            </a:r>
            <a:endParaRPr lang="en-US" dirty="0"/>
          </a:p>
        </p:txBody>
      </p:sp>
      <p:sp>
        <p:nvSpPr>
          <p:cNvPr id="3" name="Content Placeholder 2"/>
          <p:cNvSpPr>
            <a:spLocks noGrp="1"/>
          </p:cNvSpPr>
          <p:nvPr>
            <p:ph idx="1"/>
          </p:nvPr>
        </p:nvSpPr>
        <p:spPr>
          <a:xfrm>
            <a:off x="457200" y="1828801"/>
            <a:ext cx="8229600" cy="761999"/>
          </a:xfrm>
        </p:spPr>
        <p:txBody>
          <a:bodyPr>
            <a:normAutofit/>
          </a:bodyPr>
          <a:lstStyle/>
          <a:p>
            <a:r>
              <a:rPr lang="vi-VN" sz="2000" dirty="0">
                <a:solidFill>
                  <a:schemeClr val="bg1"/>
                </a:solidFill>
                <a:latin typeface="+mj-lt"/>
              </a:rPr>
              <a:t>Forefront Threat Management Gateway. Viết tắt là TMG hoặc TMG </a:t>
            </a:r>
            <a:r>
              <a:rPr lang="vi-VN" sz="2000" dirty="0" smtClean="0">
                <a:solidFill>
                  <a:schemeClr val="bg1"/>
                </a:solidFill>
                <a:latin typeface="+mj-lt"/>
              </a:rPr>
              <a:t>Firewall</a:t>
            </a:r>
            <a:r>
              <a:rPr lang="en-US" sz="2000" dirty="0" smtClean="0">
                <a:solidFill>
                  <a:schemeClr val="bg1"/>
                </a:solidFill>
                <a:latin typeface="+mj-lt"/>
              </a:rPr>
              <a:t>.</a:t>
            </a:r>
            <a:endParaRPr lang="en-US" sz="2000" dirty="0">
              <a:solidFill>
                <a:schemeClr val="bg1"/>
              </a:solidFill>
              <a:latin typeface="+mj-lt"/>
            </a:endParaRPr>
          </a:p>
        </p:txBody>
      </p:sp>
      <p:pic>
        <p:nvPicPr>
          <p:cNvPr id="4" name="Picture 3" descr="TMG-Firewall"/>
          <p:cNvPicPr/>
          <p:nvPr/>
        </p:nvPicPr>
        <p:blipFill>
          <a:blip r:embed="rId2">
            <a:extLst>
              <a:ext uri="{28A0092B-C50C-407E-A947-70E740481C1C}">
                <a14:useLocalDpi xmlns:a14="http://schemas.microsoft.com/office/drawing/2010/main" val="0"/>
              </a:ext>
            </a:extLst>
          </a:blip>
          <a:srcRect/>
          <a:stretch>
            <a:fillRect/>
          </a:stretch>
        </p:blipFill>
        <p:spPr bwMode="auto">
          <a:xfrm>
            <a:off x="4114800" y="2819400"/>
            <a:ext cx="4495800" cy="3657600"/>
          </a:xfrm>
          <a:prstGeom prst="rect">
            <a:avLst/>
          </a:prstGeom>
          <a:noFill/>
          <a:ln>
            <a:noFill/>
          </a:ln>
        </p:spPr>
      </p:pic>
      <p:sp>
        <p:nvSpPr>
          <p:cNvPr id="5" name="Rectangle 4"/>
          <p:cNvSpPr/>
          <p:nvPr/>
        </p:nvSpPr>
        <p:spPr>
          <a:xfrm>
            <a:off x="460420" y="2819400"/>
            <a:ext cx="2957848" cy="3033972"/>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vi-VN" sz="2000" dirty="0">
                <a:solidFill>
                  <a:schemeClr val="bg1"/>
                </a:solidFill>
                <a:latin typeface="Times New Roman" panose="02020603050405020304" pitchFamily="18" charset="0"/>
                <a:ea typeface="Arial" panose="020B0604020202020204" pitchFamily="34" charset="0"/>
                <a:cs typeface="Times New Roman" panose="02020603050405020304" pitchFamily="18" charset="0"/>
              </a:rPr>
              <a:t>Tường lửa TMG bao gồm toàn bộ các chức năng của ISA, tuy nhiên có thêm nhiều cải tiến đáng kế trên giao diện cũng như hiệu quả hơn trong quá trình đảm nhiệm chức năng tường lửa của mình.</a:t>
            </a:r>
            <a:endParaRPr lang="en-US" sz="20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4052295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ircle(in)">
                                      <p:cBhvr>
                                        <p:cTn id="1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err="1">
                <a:effectLst/>
              </a:rPr>
              <a:t>Chức</a:t>
            </a:r>
            <a:r>
              <a:rPr lang="en-US" dirty="0">
                <a:effectLst/>
              </a:rPr>
              <a:t> </a:t>
            </a:r>
            <a:r>
              <a:rPr lang="en-US" dirty="0" err="1">
                <a:effectLst/>
              </a:rPr>
              <a:t>năng</a:t>
            </a:r>
            <a:r>
              <a:rPr lang="en-US" dirty="0">
                <a:effectLst/>
              </a:rPr>
              <a:t> </a:t>
            </a:r>
            <a:r>
              <a:rPr lang="en-US" dirty="0" err="1">
                <a:effectLst/>
              </a:rPr>
              <a:t>của</a:t>
            </a:r>
            <a:r>
              <a:rPr lang="en-US" dirty="0">
                <a:effectLst/>
              </a:rPr>
              <a:t> </a:t>
            </a:r>
            <a:r>
              <a:rPr lang="en-US" dirty="0" smtClean="0">
                <a:effectLst/>
              </a:rPr>
              <a:t>TMG</a:t>
            </a:r>
            <a:endParaRPr lang="en-US" dirty="0"/>
          </a:p>
        </p:txBody>
      </p:sp>
      <p:pic>
        <p:nvPicPr>
          <p:cNvPr id="4" name="Picture 3" descr="clip_image004">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609600" y="1905000"/>
            <a:ext cx="8077200" cy="4800600"/>
          </a:xfrm>
          <a:prstGeom prst="rect">
            <a:avLst/>
          </a:prstGeom>
          <a:noFill/>
          <a:ln>
            <a:noFill/>
          </a:ln>
        </p:spPr>
      </p:pic>
    </p:spTree>
    <p:extLst>
      <p:ext uri="{BB962C8B-B14F-4D97-AF65-F5344CB8AC3E}">
        <p14:creationId xmlns:p14="http://schemas.microsoft.com/office/powerpoint/2010/main" val="254944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dirty="0" err="1">
                <a:effectLst/>
              </a:rPr>
              <a:t>Các</a:t>
            </a:r>
            <a:r>
              <a:rPr lang="en-US" dirty="0">
                <a:effectLst/>
              </a:rPr>
              <a:t> </a:t>
            </a:r>
            <a:r>
              <a:rPr lang="en-US" dirty="0" err="1">
                <a:effectLst/>
              </a:rPr>
              <a:t>tính</a:t>
            </a:r>
            <a:r>
              <a:rPr lang="en-US" dirty="0">
                <a:effectLst/>
              </a:rPr>
              <a:t> </a:t>
            </a:r>
            <a:r>
              <a:rPr lang="en-US" dirty="0" err="1">
                <a:effectLst/>
              </a:rPr>
              <a:t>năng</a:t>
            </a:r>
            <a:r>
              <a:rPr lang="en-US" dirty="0">
                <a:effectLst/>
              </a:rPr>
              <a:t> </a:t>
            </a:r>
            <a:r>
              <a:rPr lang="en-US" dirty="0" err="1">
                <a:effectLst/>
              </a:rPr>
              <a:t>nổi</a:t>
            </a:r>
            <a:r>
              <a:rPr lang="en-US" dirty="0">
                <a:effectLst/>
              </a:rPr>
              <a:t> </a:t>
            </a:r>
            <a:r>
              <a:rPr lang="en-US" dirty="0" err="1">
                <a:effectLst/>
              </a:rPr>
              <a:t>trội</a:t>
            </a:r>
            <a:r>
              <a:rPr lang="en-US" dirty="0">
                <a:effectLst/>
              </a:rPr>
              <a:t> </a:t>
            </a:r>
            <a:r>
              <a:rPr lang="en-US" dirty="0" err="1">
                <a:effectLst/>
              </a:rPr>
              <a:t>của</a:t>
            </a:r>
            <a:r>
              <a:rPr lang="en-US" dirty="0">
                <a:effectLst/>
              </a:rPr>
              <a:t> Forefront TMG 2010</a:t>
            </a:r>
            <a:endParaRPr lang="en-US" dirty="0"/>
          </a:p>
        </p:txBody>
      </p:sp>
      <p:pic>
        <p:nvPicPr>
          <p:cNvPr id="5" name="Picture 4" descr="clip_image006">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609600" y="1905000"/>
            <a:ext cx="8077200" cy="4800600"/>
          </a:xfrm>
          <a:prstGeom prst="rect">
            <a:avLst/>
          </a:prstGeom>
          <a:noFill/>
          <a:ln>
            <a:noFill/>
          </a:ln>
        </p:spPr>
      </p:pic>
    </p:spTree>
    <p:extLst>
      <p:ext uri="{BB962C8B-B14F-4D97-AF65-F5344CB8AC3E}">
        <p14:creationId xmlns:p14="http://schemas.microsoft.com/office/powerpoint/2010/main" val="3274826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err="1">
                <a:effectLst/>
              </a:rPr>
              <a:t>Nguyên</a:t>
            </a:r>
            <a:r>
              <a:rPr lang="en-US" dirty="0">
                <a:effectLst/>
              </a:rPr>
              <a:t> </a:t>
            </a:r>
            <a:r>
              <a:rPr lang="en-US" dirty="0" err="1">
                <a:effectLst/>
              </a:rPr>
              <a:t>tắc</a:t>
            </a:r>
            <a:r>
              <a:rPr lang="en-US" dirty="0">
                <a:effectLst/>
              </a:rPr>
              <a:t> </a:t>
            </a:r>
            <a:r>
              <a:rPr lang="en-US" dirty="0" err="1">
                <a:effectLst/>
              </a:rPr>
              <a:t>hoạt</a:t>
            </a:r>
            <a:r>
              <a:rPr lang="en-US" dirty="0">
                <a:effectLst/>
              </a:rPr>
              <a:t> </a:t>
            </a:r>
            <a:r>
              <a:rPr lang="en-US" dirty="0" err="1" smtClean="0">
                <a:effectLst/>
              </a:rPr>
              <a:t>động</a:t>
            </a:r>
            <a:endParaRPr lang="en-US" dirty="0"/>
          </a:p>
        </p:txBody>
      </p:sp>
      <p:sp>
        <p:nvSpPr>
          <p:cNvPr id="3" name="Content Placeholder 2"/>
          <p:cNvSpPr>
            <a:spLocks noGrp="1"/>
          </p:cNvSpPr>
          <p:nvPr>
            <p:ph idx="1"/>
          </p:nvPr>
        </p:nvSpPr>
        <p:spPr/>
        <p:txBody>
          <a:bodyPr>
            <a:normAutofit fontScale="92500" lnSpcReduction="20000"/>
          </a:bodyPr>
          <a:lstStyle/>
          <a:p>
            <a:pPr>
              <a:lnSpc>
                <a:spcPct val="110000"/>
              </a:lnSpc>
            </a:pPr>
            <a:r>
              <a:rPr lang="en-US" sz="2400" dirty="0" err="1">
                <a:solidFill>
                  <a:schemeClr val="bg1"/>
                </a:solidFill>
                <a:latin typeface="Times New Roman" panose="02020603050405020304" pitchFamily="18" charset="0"/>
                <a:cs typeface="Times New Roman" panose="02020603050405020304" pitchFamily="18" charset="0"/>
              </a:rPr>
              <a:t>Phát</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hiện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và</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ngăn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chặn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xâm</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nhập</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trong</a:t>
            </a:r>
            <a:r>
              <a:rPr lang="en-US" sz="2400" dirty="0">
                <a:solidFill>
                  <a:schemeClr val="bg1"/>
                </a:solidFill>
                <a:latin typeface="Times New Roman" panose="02020603050405020304" pitchFamily="18" charset="0"/>
                <a:cs typeface="Times New Roman" panose="02020603050405020304" pitchFamily="18" charset="0"/>
              </a:rPr>
              <a:t> Forefront TMG – </a:t>
            </a:r>
            <a:r>
              <a:rPr lang="en-US" sz="2400" dirty="0" err="1">
                <a:solidFill>
                  <a:schemeClr val="bg1"/>
                </a:solidFill>
                <a:latin typeface="Times New Roman" panose="02020603050405020304" pitchFamily="18" charset="0"/>
                <a:cs typeface="Times New Roman" panose="02020603050405020304" pitchFamily="18" charset="0"/>
              </a:rPr>
              <a:t>Phát</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hiện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hành</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smtClean="0">
                <a:solidFill>
                  <a:schemeClr val="bg1"/>
                </a:solidFill>
                <a:latin typeface="Times New Roman" panose="02020603050405020304" pitchFamily="18" charset="0"/>
                <a:cs typeface="Times New Roman" panose="02020603050405020304" pitchFamily="18" charset="0"/>
              </a:rPr>
              <a:t>vi</a:t>
            </a:r>
          </a:p>
          <a:p>
            <a:pPr lvl="1">
              <a:lnSpc>
                <a:spcPct val="110000"/>
              </a:lnSpc>
              <a:buFont typeface="Courier New" panose="02070309020205020404" pitchFamily="49" charset="0"/>
              <a:buChar char="o"/>
            </a:pPr>
            <a:r>
              <a:rPr lang="vi-VN" sz="2000" dirty="0">
                <a:solidFill>
                  <a:schemeClr val="bg1"/>
                </a:solidFill>
                <a:latin typeface="Times New Roman" panose="02020603050405020304" pitchFamily="18" charset="0"/>
                <a:cs typeface="Times New Roman" panose="02020603050405020304" pitchFamily="18" charset="0"/>
              </a:rPr>
              <a:t>Configure Detection Settings</a:t>
            </a:r>
            <a:endParaRPr lang="en-US" sz="2000" dirty="0">
              <a:solidFill>
                <a:schemeClr val="bg1"/>
              </a:solidFill>
              <a:latin typeface="Times New Roman" panose="02020603050405020304" pitchFamily="18" charset="0"/>
              <a:cs typeface="Times New Roman" panose="02020603050405020304" pitchFamily="18" charset="0"/>
            </a:endParaRPr>
          </a:p>
          <a:p>
            <a:pPr lvl="1">
              <a:lnSpc>
                <a:spcPct val="110000"/>
              </a:lnSpc>
              <a:buFont typeface="Courier New" panose="02070309020205020404" pitchFamily="49" charset="0"/>
              <a:buChar char="o"/>
            </a:pPr>
            <a:r>
              <a:rPr lang="vi-VN" sz="2000" dirty="0">
                <a:solidFill>
                  <a:schemeClr val="bg1"/>
                </a:solidFill>
                <a:latin typeface="Times New Roman" panose="02020603050405020304" pitchFamily="18" charset="0"/>
                <a:cs typeface="Times New Roman" panose="02020603050405020304" pitchFamily="18" charset="0"/>
              </a:rPr>
              <a:t>Lọc IP </a:t>
            </a:r>
            <a:r>
              <a:rPr lang="vi-VN" sz="2000" dirty="0" smtClean="0">
                <a:solidFill>
                  <a:schemeClr val="bg1"/>
                </a:solidFill>
                <a:latin typeface="Times New Roman" panose="02020603050405020304" pitchFamily="18" charset="0"/>
                <a:cs typeface="Times New Roman" panose="02020603050405020304" pitchFamily="18" charset="0"/>
              </a:rPr>
              <a:t>option</a:t>
            </a:r>
            <a:endParaRPr lang="en-US" sz="2000" dirty="0" smtClean="0">
              <a:solidFill>
                <a:schemeClr val="bg1"/>
              </a:solidFill>
              <a:latin typeface="Times New Roman" panose="02020603050405020304" pitchFamily="18" charset="0"/>
              <a:cs typeface="Times New Roman" panose="02020603050405020304" pitchFamily="18" charset="0"/>
            </a:endParaRPr>
          </a:p>
          <a:p>
            <a:pPr lvl="1">
              <a:lnSpc>
                <a:spcPct val="110000"/>
              </a:lnSpc>
              <a:buFont typeface="Courier New" panose="02070309020205020404" pitchFamily="49" charset="0"/>
              <a:buChar char="o"/>
            </a:pPr>
            <a:r>
              <a:rPr lang="vi-VN" sz="2000" dirty="0">
                <a:solidFill>
                  <a:schemeClr val="bg1"/>
                </a:solidFill>
              </a:rPr>
              <a:t>Flood </a:t>
            </a:r>
            <a:r>
              <a:rPr lang="vi-VN" sz="2000" dirty="0" smtClean="0">
                <a:solidFill>
                  <a:schemeClr val="bg1"/>
                </a:solidFill>
              </a:rPr>
              <a:t>Mitigation</a:t>
            </a:r>
            <a:endParaRPr lang="en-US" sz="2000" dirty="0" smtClean="0">
              <a:solidFill>
                <a:schemeClr val="bg1"/>
              </a:solidFill>
              <a:latin typeface="Times New Roman" panose="02020603050405020304" pitchFamily="18" charset="0"/>
              <a:cs typeface="Times New Roman" panose="02020603050405020304" pitchFamily="18" charset="0"/>
            </a:endParaRPr>
          </a:p>
          <a:p>
            <a:pPr lvl="1">
              <a:lnSpc>
                <a:spcPct val="110000"/>
              </a:lnSpc>
              <a:buFont typeface="Courier New" panose="02070309020205020404" pitchFamily="49" charset="0"/>
              <a:buChar char="o"/>
            </a:pPr>
            <a:r>
              <a:rPr lang="vi-VN" sz="2000" dirty="0" smtClean="0">
                <a:solidFill>
                  <a:schemeClr val="bg1"/>
                </a:solidFill>
                <a:latin typeface="Times New Roman" panose="02020603050405020304" pitchFamily="18" charset="0"/>
                <a:cs typeface="Times New Roman" panose="02020603050405020304" pitchFamily="18" charset="0"/>
              </a:rPr>
              <a:t>Hạn </a:t>
            </a:r>
            <a:r>
              <a:rPr lang="vi-VN" sz="2000" dirty="0">
                <a:solidFill>
                  <a:schemeClr val="bg1"/>
                </a:solidFill>
                <a:latin typeface="Times New Roman" panose="02020603050405020304" pitchFamily="18" charset="0"/>
                <a:cs typeface="Times New Roman" panose="02020603050405020304" pitchFamily="18" charset="0"/>
              </a:rPr>
              <a:t>ngạch </a:t>
            </a:r>
            <a:r>
              <a:rPr lang="vi-VN" sz="2000" dirty="0" smtClean="0">
                <a:solidFill>
                  <a:schemeClr val="bg1"/>
                </a:solidFill>
                <a:latin typeface="Times New Roman" panose="02020603050405020304" pitchFamily="18" charset="0"/>
                <a:cs typeface="Times New Roman" panose="02020603050405020304" pitchFamily="18" charset="0"/>
              </a:rPr>
              <a:t>SIP</a:t>
            </a:r>
            <a:endParaRPr lang="en-US" sz="2400" dirty="0">
              <a:solidFill>
                <a:schemeClr val="bg1"/>
              </a:solidFill>
              <a:latin typeface="Times New Roman" panose="02020603050405020304" pitchFamily="18" charset="0"/>
              <a:cs typeface="Times New Roman" panose="02020603050405020304" pitchFamily="18" charset="0"/>
            </a:endParaRPr>
          </a:p>
          <a:p>
            <a:pPr>
              <a:lnSpc>
                <a:spcPct val="110000"/>
              </a:lnSpc>
            </a:pPr>
            <a:r>
              <a:rPr lang="en-US" sz="2400" dirty="0" err="1">
                <a:solidFill>
                  <a:schemeClr val="bg1"/>
                </a:solidFill>
                <a:latin typeface="Times New Roman" panose="02020603050405020304" pitchFamily="18" charset="0"/>
                <a:cs typeface="Times New Roman" panose="02020603050405020304" pitchFamily="18" charset="0"/>
              </a:rPr>
              <a:t>Phát</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hiện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và</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ngăn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chặn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xâm</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nhập</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trong</a:t>
            </a:r>
            <a:r>
              <a:rPr lang="en-US" sz="2400" dirty="0">
                <a:solidFill>
                  <a:schemeClr val="bg1"/>
                </a:solidFill>
                <a:latin typeface="Times New Roman" panose="02020603050405020304" pitchFamily="18" charset="0"/>
                <a:cs typeface="Times New Roman" panose="02020603050405020304" pitchFamily="18" charset="0"/>
              </a:rPr>
              <a:t> Forefront </a:t>
            </a:r>
            <a:r>
              <a:rPr lang="en-US" sz="2400" dirty="0" smtClean="0">
                <a:solidFill>
                  <a:schemeClr val="bg1"/>
                </a:solidFill>
                <a:latin typeface="Times New Roman" panose="02020603050405020304" pitchFamily="18" charset="0"/>
                <a:cs typeface="Times New Roman" panose="02020603050405020304" pitchFamily="18" charset="0"/>
              </a:rPr>
              <a:t>TMG </a:t>
            </a:r>
            <a:r>
              <a:rPr lang="en-US" sz="2400" dirty="0">
                <a:solidFill>
                  <a:schemeClr val="bg1"/>
                </a:solidFill>
                <a:latin typeface="Times New Roman" panose="02020603050405020304" pitchFamily="18" charset="0"/>
                <a:cs typeface="Times New Roman" panose="02020603050405020304" pitchFamily="18" charset="0"/>
              </a:rPr>
              <a:t>–</a:t>
            </a:r>
            <a:r>
              <a:rPr lang="en-US" sz="2400" dirty="0" smtClean="0">
                <a:solidFill>
                  <a:schemeClr val="bg1"/>
                </a:solidFill>
                <a:latin typeface="Times New Roman" panose="02020603050405020304" pitchFamily="18" charset="0"/>
                <a:cs typeface="Times New Roman" panose="02020603050405020304" pitchFamily="18" charset="0"/>
              </a:rPr>
              <a:t> NIS</a:t>
            </a:r>
          </a:p>
          <a:p>
            <a:pPr lvl="1">
              <a:lnSpc>
                <a:spcPct val="110000"/>
              </a:lnSpc>
              <a:buFont typeface="Courier New" panose="02070309020205020404" pitchFamily="49" charset="0"/>
              <a:buChar char="o"/>
            </a:pPr>
            <a:r>
              <a:rPr lang="vi-VN" sz="2000" dirty="0" smtClean="0">
                <a:solidFill>
                  <a:schemeClr val="bg1"/>
                </a:solidFill>
                <a:latin typeface="Times New Roman" panose="02020603050405020304" pitchFamily="18" charset="0"/>
                <a:cs typeface="Times New Roman" panose="02020603050405020304" pitchFamily="18" charset="0"/>
              </a:rPr>
              <a:t>Configure </a:t>
            </a:r>
            <a:r>
              <a:rPr lang="vi-VN" sz="2000" dirty="0">
                <a:solidFill>
                  <a:schemeClr val="bg1"/>
                </a:solidFill>
                <a:latin typeface="Times New Roman" panose="02020603050405020304" pitchFamily="18" charset="0"/>
                <a:cs typeface="Times New Roman" panose="02020603050405020304" pitchFamily="18" charset="0"/>
              </a:rPr>
              <a:t>Detection Settings</a:t>
            </a:r>
            <a:endParaRPr lang="en-US" sz="2000" dirty="0">
              <a:solidFill>
                <a:schemeClr val="bg1"/>
              </a:solidFill>
              <a:latin typeface="Times New Roman" panose="02020603050405020304" pitchFamily="18" charset="0"/>
              <a:cs typeface="Times New Roman" panose="02020603050405020304" pitchFamily="18" charset="0"/>
            </a:endParaRPr>
          </a:p>
          <a:p>
            <a:pPr lvl="1">
              <a:lnSpc>
                <a:spcPct val="110000"/>
              </a:lnSpc>
              <a:buFont typeface="Courier New" panose="02070309020205020404" pitchFamily="49" charset="0"/>
              <a:buChar char="o"/>
            </a:pPr>
            <a:r>
              <a:rPr lang="vi-VN" sz="2000" dirty="0">
                <a:solidFill>
                  <a:schemeClr val="bg1"/>
                </a:solidFill>
                <a:latin typeface="Times New Roman" panose="02020603050405020304" pitchFamily="18" charset="0"/>
                <a:cs typeface="Times New Roman" panose="02020603050405020304" pitchFamily="18" charset="0"/>
              </a:rPr>
              <a:t>Lọc IP </a:t>
            </a:r>
            <a:r>
              <a:rPr lang="vi-VN" sz="2000" dirty="0" smtClean="0">
                <a:solidFill>
                  <a:schemeClr val="bg1"/>
                </a:solidFill>
                <a:latin typeface="Times New Roman" panose="02020603050405020304" pitchFamily="18" charset="0"/>
                <a:cs typeface="Times New Roman" panose="02020603050405020304" pitchFamily="18" charset="0"/>
              </a:rPr>
              <a:t>option</a:t>
            </a:r>
            <a:endParaRPr lang="en-US" sz="2000" dirty="0" smtClean="0">
              <a:solidFill>
                <a:schemeClr val="bg1"/>
              </a:solidFill>
              <a:latin typeface="Times New Roman" panose="02020603050405020304" pitchFamily="18" charset="0"/>
              <a:cs typeface="Times New Roman" panose="02020603050405020304" pitchFamily="18" charset="0"/>
            </a:endParaRPr>
          </a:p>
          <a:p>
            <a:pPr lvl="1">
              <a:lnSpc>
                <a:spcPct val="110000"/>
              </a:lnSpc>
              <a:buFont typeface="Courier New" panose="02070309020205020404" pitchFamily="49" charset="0"/>
              <a:buChar char="o"/>
            </a:pPr>
            <a:r>
              <a:rPr lang="vi-VN" sz="2000" dirty="0">
                <a:solidFill>
                  <a:schemeClr val="bg1"/>
                </a:solidFill>
              </a:rPr>
              <a:t>Flood </a:t>
            </a:r>
            <a:r>
              <a:rPr lang="vi-VN" sz="2000" dirty="0" smtClean="0">
                <a:solidFill>
                  <a:schemeClr val="bg1"/>
                </a:solidFill>
              </a:rPr>
              <a:t>Mitigation</a:t>
            </a:r>
            <a:endParaRPr lang="en-US" sz="2000" dirty="0" smtClean="0">
              <a:solidFill>
                <a:schemeClr val="bg1"/>
              </a:solidFill>
              <a:latin typeface="Times New Roman" panose="02020603050405020304" pitchFamily="18" charset="0"/>
              <a:cs typeface="Times New Roman" panose="02020603050405020304" pitchFamily="18" charset="0"/>
            </a:endParaRPr>
          </a:p>
          <a:p>
            <a:pPr lvl="1">
              <a:lnSpc>
                <a:spcPct val="110000"/>
              </a:lnSpc>
              <a:buFont typeface="Courier New" panose="02070309020205020404" pitchFamily="49" charset="0"/>
              <a:buChar char="o"/>
            </a:pPr>
            <a:r>
              <a:rPr lang="vi-VN" sz="2000" dirty="0">
                <a:solidFill>
                  <a:schemeClr val="bg1"/>
                </a:solidFill>
                <a:latin typeface="Times New Roman" panose="02020603050405020304" pitchFamily="18" charset="0"/>
                <a:cs typeface="Times New Roman" panose="02020603050405020304" pitchFamily="18" charset="0"/>
              </a:rPr>
              <a:t>Hạn ngạch </a:t>
            </a:r>
            <a:r>
              <a:rPr lang="vi-VN" sz="2000" dirty="0" smtClean="0">
                <a:solidFill>
                  <a:schemeClr val="bg1"/>
                </a:solidFill>
                <a:latin typeface="Times New Roman" panose="02020603050405020304" pitchFamily="18" charset="0"/>
                <a:cs typeface="Times New Roman" panose="02020603050405020304" pitchFamily="18" charset="0"/>
              </a:rPr>
              <a:t>SIP</a:t>
            </a:r>
            <a:endParaRPr lang="en-US" sz="2000" dirty="0" smtClean="0">
              <a:solidFill>
                <a:schemeClr val="bg1"/>
              </a:solidFill>
              <a:latin typeface="Times New Roman" panose="02020603050405020304" pitchFamily="18" charset="0"/>
              <a:cs typeface="Times New Roman" panose="02020603050405020304" pitchFamily="18" charset="0"/>
            </a:endParaRPr>
          </a:p>
          <a:p>
            <a:pPr>
              <a:lnSpc>
                <a:spcPct val="110000"/>
              </a:lnSpc>
            </a:pPr>
            <a:r>
              <a:rPr lang="vi-VN" sz="2400" dirty="0">
                <a:solidFill>
                  <a:schemeClr val="bg1"/>
                </a:solidFill>
                <a:latin typeface="Times New Roman" panose="02020603050405020304" pitchFamily="18" charset="0"/>
                <a:cs typeface="Times New Roman" panose="02020603050405020304" pitchFamily="18" charset="0"/>
              </a:rPr>
              <a:t>Web Filtering</a:t>
            </a:r>
            <a:endParaRPr lang="en-US" sz="2400" dirty="0">
              <a:solidFill>
                <a:schemeClr val="bg1"/>
              </a:solidFill>
              <a:latin typeface="Times New Roman" panose="02020603050405020304" pitchFamily="18" charset="0"/>
              <a:cs typeface="Times New Roman" panose="02020603050405020304" pitchFamily="18" charset="0"/>
            </a:endParaRPr>
          </a:p>
          <a:p>
            <a:endParaRPr lang="en-US" b="1" dirty="0"/>
          </a:p>
          <a:p>
            <a:endParaRPr lang="en-US" dirty="0"/>
          </a:p>
        </p:txBody>
      </p:sp>
    </p:spTree>
    <p:extLst>
      <p:ext uri="{BB962C8B-B14F-4D97-AF65-F5344CB8AC3E}">
        <p14:creationId xmlns:p14="http://schemas.microsoft.com/office/powerpoint/2010/main" val="4103650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arn(inVertical)">
                                      <p:cBhvr>
                                        <p:cTn id="13" dur="500"/>
                                        <p:tgtEl>
                                          <p:spTgt spid="3">
                                            <p:txEl>
                                              <p:pRg st="2" end="2"/>
                                            </p:txEl>
                                          </p:spTgt>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arn(inVertical)">
                                      <p:cBhvr>
                                        <p:cTn id="16" dur="500"/>
                                        <p:tgtEl>
                                          <p:spTgt spid="3">
                                            <p:txEl>
                                              <p:pRg st="3" end="3"/>
                                            </p:txEl>
                                          </p:spTgt>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arn(inVertic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arn(inVertical)">
                                      <p:cBhvr>
                                        <p:cTn id="24" dur="500"/>
                                        <p:tgtEl>
                                          <p:spTgt spid="3">
                                            <p:txEl>
                                              <p:pRg st="5" end="5"/>
                                            </p:txEl>
                                          </p:spTgt>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arn(inVertical)">
                                      <p:cBhvr>
                                        <p:cTn id="27" dur="500"/>
                                        <p:tgtEl>
                                          <p:spTgt spid="3">
                                            <p:txEl>
                                              <p:pRg st="6" end="6"/>
                                            </p:txEl>
                                          </p:spTgt>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arn(inVertical)">
                                      <p:cBhvr>
                                        <p:cTn id="30" dur="500"/>
                                        <p:tgtEl>
                                          <p:spTgt spid="3">
                                            <p:txEl>
                                              <p:pRg st="7" end="7"/>
                                            </p:txEl>
                                          </p:spTgt>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barn(inVertical)">
                                      <p:cBhvr>
                                        <p:cTn id="33" dur="500"/>
                                        <p:tgtEl>
                                          <p:spTgt spid="3">
                                            <p:txEl>
                                              <p:pRg st="8" end="8"/>
                                            </p:txEl>
                                          </p:spTgt>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barn(inVertical)">
                                      <p:cBhvr>
                                        <p:cTn id="36" dur="500"/>
                                        <p:tgtEl>
                                          <p:spTgt spid="3">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barn(inVertical)">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200"/>
            <a:ext cx="7620000" cy="762000"/>
          </a:xfrm>
        </p:spPr>
        <p:txBody>
          <a:bodyPr>
            <a:normAutofit fontScale="90000"/>
          </a:bodyPr>
          <a:lstStyle/>
          <a:p>
            <a:pPr lvl="1" algn="ctr" rtl="0">
              <a:spcBef>
                <a:spcPct val="0"/>
              </a:spcBef>
            </a:pPr>
            <a:r>
              <a:rPr lang="en-US" sz="3100" dirty="0" smtClean="0">
                <a:solidFill>
                  <a:schemeClr val="bg1"/>
                </a:solidFill>
                <a:latin typeface="Times New Roman" panose="02020603050405020304" pitchFamily="18" charset="0"/>
                <a:cs typeface="Times New Roman" panose="02020603050405020304" pitchFamily="18" charset="0"/>
              </a:rPr>
              <a:t>Forefront TMG – </a:t>
            </a:r>
            <a:r>
              <a:rPr lang="en-US" sz="3100" dirty="0" err="1" smtClean="0">
                <a:solidFill>
                  <a:schemeClr val="bg1"/>
                </a:solidFill>
                <a:latin typeface="Times New Roman" panose="02020603050405020304" pitchFamily="18" charset="0"/>
                <a:cs typeface="Times New Roman" panose="02020603050405020304" pitchFamily="18" charset="0"/>
              </a:rPr>
              <a:t>Phát</a:t>
            </a:r>
            <a:r>
              <a:rPr lang="en-US" sz="3100" dirty="0" smtClean="0">
                <a:solidFill>
                  <a:schemeClr val="bg1"/>
                </a:solidFill>
                <a:latin typeface="Times New Roman" panose="02020603050405020304" pitchFamily="18" charset="0"/>
                <a:cs typeface="Times New Roman" panose="02020603050405020304" pitchFamily="18" charset="0"/>
              </a:rPr>
              <a:t> </a:t>
            </a:r>
            <a:r>
              <a:rPr lang="en-US" sz="3100" dirty="0" err="1" smtClean="0">
                <a:solidFill>
                  <a:schemeClr val="bg1"/>
                </a:solidFill>
                <a:latin typeface="Times New Roman" panose="02020603050405020304" pitchFamily="18" charset="0"/>
                <a:cs typeface="Times New Roman" panose="02020603050405020304" pitchFamily="18" charset="0"/>
              </a:rPr>
              <a:t>hiện</a:t>
            </a:r>
            <a:r>
              <a:rPr lang="en-US" sz="3100" dirty="0" smtClean="0">
                <a:solidFill>
                  <a:schemeClr val="bg1"/>
                </a:solidFill>
                <a:latin typeface="Times New Roman" panose="02020603050405020304" pitchFamily="18" charset="0"/>
                <a:cs typeface="Times New Roman" panose="02020603050405020304" pitchFamily="18" charset="0"/>
              </a:rPr>
              <a:t> </a:t>
            </a:r>
            <a:r>
              <a:rPr lang="en-US" sz="3100" dirty="0" err="1" smtClean="0">
                <a:solidFill>
                  <a:schemeClr val="bg1"/>
                </a:solidFill>
                <a:latin typeface="Times New Roman" panose="02020603050405020304" pitchFamily="18" charset="0"/>
                <a:cs typeface="Times New Roman" panose="02020603050405020304" pitchFamily="18" charset="0"/>
              </a:rPr>
              <a:t>hành</a:t>
            </a:r>
            <a:r>
              <a:rPr lang="en-US" sz="3100" dirty="0" smtClean="0">
                <a:solidFill>
                  <a:schemeClr val="bg1"/>
                </a:solidFill>
                <a:latin typeface="Times New Roman" panose="02020603050405020304" pitchFamily="18" charset="0"/>
                <a:cs typeface="Times New Roman" panose="02020603050405020304" pitchFamily="18" charset="0"/>
              </a:rPr>
              <a:t> vi</a:t>
            </a:r>
            <a:br>
              <a:rPr lang="en-US" sz="3100" dirty="0" smtClean="0">
                <a:solidFill>
                  <a:schemeClr val="bg1"/>
                </a:solidFill>
                <a:latin typeface="Times New Roman" panose="02020603050405020304" pitchFamily="18" charset="0"/>
                <a:cs typeface="Times New Roman" panose="02020603050405020304" pitchFamily="18" charset="0"/>
              </a:rPr>
            </a:br>
            <a:r>
              <a:rPr lang="en-US" sz="2000" dirty="0" err="1" smtClean="0">
                <a:solidFill>
                  <a:schemeClr val="bg1"/>
                </a:solidFill>
                <a:latin typeface="Times New Roman" panose="02020603050405020304" pitchFamily="18" charset="0"/>
                <a:cs typeface="Times New Roman" panose="02020603050405020304" pitchFamily="18" charset="0"/>
              </a:rPr>
              <a:t>Nguyên</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lý</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hoạt</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err="1" smtClean="0">
                <a:solidFill>
                  <a:schemeClr val="bg1"/>
                </a:solidFill>
                <a:latin typeface="Times New Roman" panose="02020603050405020304" pitchFamily="18" charset="0"/>
                <a:cs typeface="Times New Roman" panose="02020603050405020304" pitchFamily="18" charset="0"/>
              </a:rPr>
              <a:t>động</a:t>
            </a: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endParaRPr lang="en-US" dirty="0"/>
          </a:p>
        </p:txBody>
      </p:sp>
      <p:sp>
        <p:nvSpPr>
          <p:cNvPr id="6" name="Content Placeholder 5"/>
          <p:cNvSpPr>
            <a:spLocks noGrp="1"/>
          </p:cNvSpPr>
          <p:nvPr>
            <p:ph idx="1"/>
          </p:nvPr>
        </p:nvSpPr>
        <p:spPr>
          <a:xfrm>
            <a:off x="196403" y="3048000"/>
            <a:ext cx="8915400" cy="1676400"/>
          </a:xfrm>
        </p:spPr>
        <p:txBody>
          <a:bodyPr anchor="ctr">
            <a:normAutofit/>
          </a:bodyPr>
          <a:lstStyle/>
          <a:p>
            <a:pPr marL="0" indent="0">
              <a:buNone/>
            </a:pPr>
            <a:r>
              <a:rPr lang="vi-VN" sz="1800" dirty="0">
                <a:solidFill>
                  <a:schemeClr val="bg1"/>
                </a:solidFill>
                <a:latin typeface="+mj-lt"/>
              </a:rPr>
              <a:t>Tính năng phát hiện và ngăn chặn xâm nhập trong Forefront TMG được xây dựng dựa trên tính năng phát hiện và ngăn chặn xâm nhập dựa trên hành vi có trong Microsoft ISA Server 2000. Bằng cách thực hiện thanh tra gói dữ liệu ở mức thấp, TMG firewall có thể phát hiện và khóa chặn nhiều kiểu tấn công. Khả năng phát hiện và ngăn chặn xâm nhập được cấu hình bằng cách mở TMG management console</a:t>
            </a:r>
            <a:endParaRPr lang="en-US" sz="1800" dirty="0">
              <a:solidFill>
                <a:schemeClr val="bg1"/>
              </a:solidFill>
              <a:latin typeface="+mj-lt"/>
            </a:endParaRPr>
          </a:p>
        </p:txBody>
      </p:sp>
    </p:spTree>
    <p:extLst>
      <p:ext uri="{BB962C8B-B14F-4D97-AF65-F5344CB8AC3E}">
        <p14:creationId xmlns:p14="http://schemas.microsoft.com/office/powerpoint/2010/main" val="2528752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200"/>
            <a:ext cx="7620000" cy="762000"/>
          </a:xfrm>
        </p:spPr>
        <p:txBody>
          <a:bodyPr>
            <a:normAutofit fontScale="90000"/>
          </a:bodyPr>
          <a:lstStyle/>
          <a:p>
            <a:pPr lvl="1" algn="ctr" rtl="0">
              <a:spcBef>
                <a:spcPct val="0"/>
              </a:spcBef>
            </a:pPr>
            <a:r>
              <a:rPr lang="en-US" sz="3100" dirty="0" smtClean="0">
                <a:solidFill>
                  <a:schemeClr val="bg1"/>
                </a:solidFill>
                <a:latin typeface="Times New Roman" panose="02020603050405020304" pitchFamily="18" charset="0"/>
                <a:cs typeface="Times New Roman" panose="02020603050405020304" pitchFamily="18" charset="0"/>
              </a:rPr>
              <a:t>Forefront TMG – </a:t>
            </a:r>
            <a:r>
              <a:rPr lang="en-US" sz="3100" dirty="0" err="1" smtClean="0">
                <a:solidFill>
                  <a:schemeClr val="bg1"/>
                </a:solidFill>
                <a:latin typeface="Times New Roman" panose="02020603050405020304" pitchFamily="18" charset="0"/>
                <a:cs typeface="Times New Roman" panose="02020603050405020304" pitchFamily="18" charset="0"/>
              </a:rPr>
              <a:t>Phát</a:t>
            </a:r>
            <a:r>
              <a:rPr lang="en-US" sz="3100" dirty="0" smtClean="0">
                <a:solidFill>
                  <a:schemeClr val="bg1"/>
                </a:solidFill>
                <a:latin typeface="Times New Roman" panose="02020603050405020304" pitchFamily="18" charset="0"/>
                <a:cs typeface="Times New Roman" panose="02020603050405020304" pitchFamily="18" charset="0"/>
              </a:rPr>
              <a:t> </a:t>
            </a:r>
            <a:r>
              <a:rPr lang="en-US" sz="3100" dirty="0" err="1" smtClean="0">
                <a:solidFill>
                  <a:schemeClr val="bg1"/>
                </a:solidFill>
                <a:latin typeface="Times New Roman" panose="02020603050405020304" pitchFamily="18" charset="0"/>
                <a:cs typeface="Times New Roman" panose="02020603050405020304" pitchFamily="18" charset="0"/>
              </a:rPr>
              <a:t>hiện</a:t>
            </a:r>
            <a:r>
              <a:rPr lang="en-US" sz="3100" dirty="0" smtClean="0">
                <a:solidFill>
                  <a:schemeClr val="bg1"/>
                </a:solidFill>
                <a:latin typeface="Times New Roman" panose="02020603050405020304" pitchFamily="18" charset="0"/>
                <a:cs typeface="Times New Roman" panose="02020603050405020304" pitchFamily="18" charset="0"/>
              </a:rPr>
              <a:t> </a:t>
            </a:r>
            <a:r>
              <a:rPr lang="en-US" sz="3100" dirty="0" err="1" smtClean="0">
                <a:solidFill>
                  <a:schemeClr val="bg1"/>
                </a:solidFill>
                <a:latin typeface="Times New Roman" panose="02020603050405020304" pitchFamily="18" charset="0"/>
                <a:cs typeface="Times New Roman" panose="02020603050405020304" pitchFamily="18" charset="0"/>
              </a:rPr>
              <a:t>hành</a:t>
            </a:r>
            <a:r>
              <a:rPr lang="en-US" sz="3100" dirty="0" smtClean="0">
                <a:solidFill>
                  <a:schemeClr val="bg1"/>
                </a:solidFill>
                <a:latin typeface="Times New Roman" panose="02020603050405020304" pitchFamily="18" charset="0"/>
                <a:cs typeface="Times New Roman" panose="02020603050405020304" pitchFamily="18" charset="0"/>
              </a:rPr>
              <a:t> vi</a:t>
            </a:r>
            <a:br>
              <a:rPr lang="en-US" sz="3100" dirty="0" smtClean="0">
                <a:solidFill>
                  <a:schemeClr val="bg1"/>
                </a:solidFill>
                <a:latin typeface="Times New Roman" panose="02020603050405020304" pitchFamily="18" charset="0"/>
                <a:cs typeface="Times New Roman" panose="02020603050405020304" pitchFamily="18" charset="0"/>
              </a:rPr>
            </a:br>
            <a:r>
              <a:rPr lang="vi-VN" sz="2000" dirty="0" smtClean="0">
                <a:solidFill>
                  <a:schemeClr val="bg1"/>
                </a:solidFill>
                <a:latin typeface="Times New Roman" panose="02020603050405020304" pitchFamily="18" charset="0"/>
                <a:cs typeface="Times New Roman" panose="02020603050405020304" pitchFamily="18" charset="0"/>
              </a:rPr>
              <a:t>Configure Detection Settings</a:t>
            </a: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endParaRPr lang="en-US" dirty="0"/>
          </a:p>
        </p:txBody>
      </p:sp>
      <p:sp>
        <p:nvSpPr>
          <p:cNvPr id="3" name="Content Placeholder 2"/>
          <p:cNvSpPr>
            <a:spLocks noGrp="1"/>
          </p:cNvSpPr>
          <p:nvPr>
            <p:ph idx="1"/>
          </p:nvPr>
        </p:nvSpPr>
        <p:spPr>
          <a:xfrm>
            <a:off x="457200" y="1828801"/>
            <a:ext cx="8229600" cy="761999"/>
          </a:xfrm>
        </p:spPr>
        <p:txBody>
          <a:bodyPr>
            <a:normAutofit/>
          </a:bodyPr>
          <a:lstStyle/>
          <a:p>
            <a:pPr marL="0" indent="0">
              <a:buNone/>
            </a:pPr>
            <a:r>
              <a:rPr lang="en-US" sz="2000" dirty="0">
                <a:solidFill>
                  <a:schemeClr val="bg1"/>
                </a:solidFill>
                <a:latin typeface="+mj-lt"/>
              </a:rPr>
              <a:t>C</a:t>
            </a:r>
            <a:r>
              <a:rPr lang="vi-VN" sz="2000" dirty="0" smtClean="0">
                <a:solidFill>
                  <a:schemeClr val="bg1"/>
                </a:solidFill>
                <a:latin typeface="+mj-lt"/>
              </a:rPr>
              <a:t>họn </a:t>
            </a:r>
            <a:r>
              <a:rPr lang="vi-VN" sz="2000" dirty="0">
                <a:solidFill>
                  <a:schemeClr val="bg1"/>
                </a:solidFill>
                <a:latin typeface="+mj-lt"/>
              </a:rPr>
              <a:t>tab </a:t>
            </a:r>
            <a:r>
              <a:rPr lang="vi-VN" sz="2000" b="1" dirty="0">
                <a:solidFill>
                  <a:schemeClr val="bg1"/>
                </a:solidFill>
                <a:latin typeface="+mj-lt"/>
              </a:rPr>
              <a:t>Behavioral Intrusion Detection</a:t>
            </a:r>
            <a:r>
              <a:rPr lang="vi-VN" sz="2000" dirty="0">
                <a:solidFill>
                  <a:schemeClr val="bg1"/>
                </a:solidFill>
                <a:latin typeface="+mj-lt"/>
              </a:rPr>
              <a:t> trong cửa sổ điều khiển chính và kích</a:t>
            </a:r>
            <a:r>
              <a:rPr lang="vi-VN" sz="2000" b="1" dirty="0">
                <a:solidFill>
                  <a:schemeClr val="bg1"/>
                </a:solidFill>
                <a:latin typeface="+mj-lt"/>
              </a:rPr>
              <a:t>Configure Detection Settings for Common Network Attacks</a:t>
            </a:r>
            <a:r>
              <a:rPr lang="vi-VN" sz="2000" dirty="0">
                <a:solidFill>
                  <a:schemeClr val="bg1"/>
                </a:solidFill>
                <a:latin typeface="+mj-lt"/>
              </a:rPr>
              <a:t>.</a:t>
            </a:r>
            <a:endParaRPr lang="en-US" sz="2000" dirty="0">
              <a:solidFill>
                <a:schemeClr val="bg1"/>
              </a:solidFill>
              <a:latin typeface="+mj-lt"/>
            </a:endParaRPr>
          </a:p>
          <a:p>
            <a:endParaRPr lang="en-US" dirty="0"/>
          </a:p>
        </p:txBody>
      </p:sp>
      <p:pic>
        <p:nvPicPr>
          <p:cNvPr id="4" name="Picture 3" descr="http://quantrimang.edu.vn/wp-content/uploads/2012/08/0TMG1.png"/>
          <p:cNvPicPr/>
          <p:nvPr/>
        </p:nvPicPr>
        <p:blipFill>
          <a:blip r:embed="rId2">
            <a:extLst>
              <a:ext uri="{28A0092B-C50C-407E-A947-70E740481C1C}">
                <a14:useLocalDpi xmlns:a14="http://schemas.microsoft.com/office/drawing/2010/main" val="0"/>
              </a:ext>
            </a:extLst>
          </a:blip>
          <a:srcRect/>
          <a:stretch>
            <a:fillRect/>
          </a:stretch>
        </p:blipFill>
        <p:spPr bwMode="auto">
          <a:xfrm>
            <a:off x="304800" y="2590800"/>
            <a:ext cx="8610600" cy="3962400"/>
          </a:xfrm>
          <a:prstGeom prst="rect">
            <a:avLst/>
          </a:prstGeom>
          <a:noFill/>
          <a:ln>
            <a:noFill/>
          </a:ln>
        </p:spPr>
      </p:pic>
    </p:spTree>
    <p:extLst>
      <p:ext uri="{BB962C8B-B14F-4D97-AF65-F5344CB8AC3E}">
        <p14:creationId xmlns:p14="http://schemas.microsoft.com/office/powerpoint/2010/main" val="947195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Western Hemispher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1DD60D30-713E-453E-94E8-1A13EB413CC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Western hemisphere design template</Template>
  <TotalTime>0</TotalTime>
  <Words>863</Words>
  <Application>Microsoft Office PowerPoint</Application>
  <PresentationFormat>On-screen Show (4:3)</PresentationFormat>
  <Paragraphs>100</Paragraphs>
  <Slides>30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Courier New</vt:lpstr>
      <vt:lpstr>Symbol</vt:lpstr>
      <vt:lpstr>Times New Roman</vt:lpstr>
      <vt:lpstr>Western Hemisphere</vt:lpstr>
      <vt:lpstr>Team Assignment 2</vt:lpstr>
      <vt:lpstr>Agenda</vt:lpstr>
      <vt:lpstr>Firewall là gì?</vt:lpstr>
      <vt:lpstr>TMG</vt:lpstr>
      <vt:lpstr>Chức năng của TMG</vt:lpstr>
      <vt:lpstr>Các tính năng nổi trội của Forefront TMG 2010</vt:lpstr>
      <vt:lpstr>Nguyên tắc hoạt động</vt:lpstr>
      <vt:lpstr>Forefront TMG – Phát hiện hành vi Nguyên lý hoạt động  </vt:lpstr>
      <vt:lpstr>Forefront TMG – Phát hiện hành vi Configure Detection Settings  </vt:lpstr>
      <vt:lpstr>Forefront TMG – Phát hiện hành vi Configure Detection Settings  </vt:lpstr>
      <vt:lpstr>Forefront TMG – Phát hiện hành vi Configure Detection Settings  </vt:lpstr>
      <vt:lpstr>Forefront TMG – Phát hiện hành vi Lọc IP Option  </vt:lpstr>
      <vt:lpstr>Forefront TMG – Phát hiện hành vi Lọc IP Option  </vt:lpstr>
      <vt:lpstr>Forefront TMG – Phát hiện hành vi Lọc IP Option  </vt:lpstr>
      <vt:lpstr>Forefront TMG – Phát hiện hành vi Flood Mitigation  </vt:lpstr>
      <vt:lpstr>Forefront TMG – Phát hiện hành vi Flood Mitigation  </vt:lpstr>
      <vt:lpstr>Forefront TMG – Phát hiện hành vi Flood Mitigation  </vt:lpstr>
      <vt:lpstr>Forefront TMG – Phát hiện hành vi Flood Mitigation  </vt:lpstr>
      <vt:lpstr>Forefront TMG – Phát hiện hành vi Hạn ngạch SIP  </vt:lpstr>
      <vt:lpstr>Forefront TMG – NIS Nguyên lý hoạt động  </vt:lpstr>
      <vt:lpstr>Web Filtering Nguyên lý hoạt động  </vt:lpstr>
      <vt:lpstr>Web Filtering Các bước thực hiện  </vt:lpstr>
      <vt:lpstr>Web Filtering Các bước thực hiện  </vt:lpstr>
      <vt:lpstr>Web Filtering Các bước thực hiện  </vt:lpstr>
      <vt:lpstr>Web Filtering Các bước thực hiện  </vt:lpstr>
      <vt:lpstr>Web Filtering Các bước thực hiện  </vt:lpstr>
      <vt:lpstr>Web Filtering Các bước thực hiện  </vt:lpstr>
      <vt:lpstr>Web Filtering Các bước thực hiện  </vt:lpstr>
      <vt:lpstr>Web Filtering Các bước thực hiện  </vt:lpstr>
      <vt:lpstr>DEMO</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2013-11-14T07:19:16Z</dcterms:created>
  <dcterms:modified xsi:type="dcterms:W3CDTF">2013-11-14T08:55:18Z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TC102413949990</vt:lpwstr>
  </property>
</Properties>
</file>